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25"/>
  </p:notesMasterIdLst>
  <p:sldIdLst>
    <p:sldId id="365" r:id="rId5"/>
    <p:sldId id="378" r:id="rId6"/>
    <p:sldId id="379" r:id="rId7"/>
    <p:sldId id="394" r:id="rId8"/>
    <p:sldId id="398" r:id="rId9"/>
    <p:sldId id="385" r:id="rId10"/>
    <p:sldId id="384" r:id="rId11"/>
    <p:sldId id="397" r:id="rId12"/>
    <p:sldId id="396" r:id="rId13"/>
    <p:sldId id="383" r:id="rId14"/>
    <p:sldId id="382" r:id="rId15"/>
    <p:sldId id="381" r:id="rId16"/>
    <p:sldId id="380" r:id="rId17"/>
    <p:sldId id="386" r:id="rId18"/>
    <p:sldId id="389" r:id="rId19"/>
    <p:sldId id="387" r:id="rId20"/>
    <p:sldId id="390" r:id="rId21"/>
    <p:sldId id="391" r:id="rId22"/>
    <p:sldId id="393" r:id="rId23"/>
    <p:sldId id="399"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94">
          <p15:clr>
            <a:srgbClr val="A4A3A4"/>
          </p15:clr>
        </p15:guide>
        <p15:guide id="2" orient="horz" pos="2644">
          <p15:clr>
            <a:srgbClr val="A4A3A4"/>
          </p15:clr>
        </p15:guide>
        <p15:guide id="3" pos="5465">
          <p15:clr>
            <a:srgbClr val="A4A3A4"/>
          </p15:clr>
        </p15:guide>
        <p15:guide id="4" pos="2879">
          <p15:clr>
            <a:srgbClr val="A4A3A4"/>
          </p15:clr>
        </p15:guide>
        <p15:guide id="5" orient="horz" pos="3895">
          <p15:clr>
            <a:srgbClr val="A4A3A4"/>
          </p15:clr>
        </p15:guide>
        <p15:guide id="6" orient="horz" pos="2660">
          <p15:clr>
            <a:srgbClr val="A4A3A4"/>
          </p15:clr>
        </p15:guide>
        <p15:guide id="7" orient="horz" pos="871">
          <p15:clr>
            <a:srgbClr val="A4A3A4"/>
          </p15:clr>
        </p15:guide>
        <p15:guide id="8" orient="horz" pos="2907">
          <p15:clr>
            <a:srgbClr val="A4A3A4"/>
          </p15:clr>
        </p15:guide>
        <p15:guide id="9" pos="5472">
          <p15:clr>
            <a:srgbClr val="A4A3A4"/>
          </p15:clr>
        </p15:guide>
        <p15:guide id="10" pos="2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Creuziger" initials="DC" lastIdx="1" clrIdx="0">
    <p:extLst/>
  </p:cmAuthor>
  <p:cmAuthor id="2" name="Debbie Creuziger" initials="DC [2]" lastIdx="1" clrIdx="1">
    <p:extLst/>
  </p:cmAuthor>
  <p:cmAuthor id="3" name="Debbie Creuziger" initials="DC [3]" lastIdx="1" clrIdx="2">
    <p:extLst/>
  </p:cmAuthor>
  <p:cmAuthor id="4" name="Debbie Creuziger" initials="DC [4]" lastIdx="1" clrIdx="3">
    <p:extLst/>
  </p:cmAuthor>
  <p:cmAuthor id="5" name="Debbie Creuziger" initials="DC [5]" lastIdx="1" clrIdx="4">
    <p:extLst/>
  </p:cmAuthor>
  <p:cmAuthor id="6" name="Jac Bergenson" initials="JB" lastIdx="2" clrIdx="5">
    <p:extLst>
      <p:ext uri="{19B8F6BF-5375-455C-9EA6-DF929625EA0E}">
        <p15:presenceInfo xmlns:p15="http://schemas.microsoft.com/office/powerpoint/2012/main" userId="S-1-12-1-4027084986-1188485580-3065280400-1293932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838"/>
    <a:srgbClr val="161923"/>
    <a:srgbClr val="1B2A3A"/>
    <a:srgbClr val="1B2934"/>
    <a:srgbClr val="151E26"/>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7" autoAdjust="0"/>
    <p:restoredTop sz="67781" autoAdjust="0"/>
  </p:normalViewPr>
  <p:slideViewPr>
    <p:cSldViewPr snapToGrid="0" snapToObjects="1">
      <p:cViewPr>
        <p:scale>
          <a:sx n="90" d="100"/>
          <a:sy n="90" d="100"/>
        </p:scale>
        <p:origin x="-352" y="-536"/>
      </p:cViewPr>
      <p:guideLst>
        <p:guide orient="horz" pos="3894"/>
        <p:guide orient="horz" pos="2644"/>
        <p:guide pos="5465"/>
        <p:guide pos="2879"/>
        <p:guide orient="horz" pos="3895"/>
        <p:guide orient="horz" pos="2660"/>
        <p:guide orient="horz" pos="871"/>
        <p:guide orient="horz" pos="2907"/>
        <p:guide pos="5472"/>
        <p:guide pos="29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CE1A6-F8E5-D742-8084-F10C85EA2DD9}" type="datetimeFigureOut">
              <a:rPr lang="en-US" smtClean="0"/>
              <a:t>9/7/2017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39C51-A9BF-FA40-A64C-2D0A2488DFCE}" type="slidenum">
              <a:rPr lang="en-US" smtClean="0"/>
              <a:t>‹#›</a:t>
            </a:fld>
            <a:endParaRPr lang="en-US"/>
          </a:p>
        </p:txBody>
      </p:sp>
    </p:spTree>
    <p:extLst>
      <p:ext uri="{BB962C8B-B14F-4D97-AF65-F5344CB8AC3E}">
        <p14:creationId xmlns:p14="http://schemas.microsoft.com/office/powerpoint/2010/main" val="389797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Malware</a:t>
            </a:r>
          </a:p>
          <a:p>
            <a:pPr marL="228600" indent="-228600">
              <a:buFont typeface="+mj-lt"/>
              <a:buAutoNum type="arabicPeriod"/>
            </a:pPr>
            <a:r>
              <a:rPr lang="en-US" dirty="0"/>
              <a:t>Spear Phishing</a:t>
            </a:r>
          </a:p>
          <a:p>
            <a:pPr marL="228600" indent="-228600">
              <a:buFont typeface="+mj-lt"/>
              <a:buAutoNum type="arabicPeriod"/>
            </a:pPr>
            <a:r>
              <a:rPr lang="en-US" dirty="0"/>
              <a:t>Malicious Links</a:t>
            </a:r>
          </a:p>
          <a:p>
            <a:pPr marL="228600" indent="-228600">
              <a:buFont typeface="+mj-lt"/>
              <a:buAutoNum type="arabicPeriod"/>
            </a:pPr>
            <a:r>
              <a:rPr lang="en-US" dirty="0"/>
              <a:t>Passwords</a:t>
            </a:r>
          </a:p>
          <a:p>
            <a:pPr marL="228600" indent="-228600">
              <a:buFont typeface="+mj-lt"/>
              <a:buAutoNum type="arabicPeriod"/>
            </a:pPr>
            <a:r>
              <a:rPr lang="en-US" dirty="0"/>
              <a:t>Browsing in Public</a:t>
            </a:r>
          </a:p>
          <a:p>
            <a:pPr marL="228600" indent="-228600">
              <a:buFont typeface="+mj-lt"/>
              <a:buAutoNum type="arabicPeriod"/>
            </a:pPr>
            <a:r>
              <a:rPr lang="en-US" dirty="0"/>
              <a:t>Data Compromise</a:t>
            </a:r>
          </a:p>
        </p:txBody>
      </p:sp>
      <p:sp>
        <p:nvSpPr>
          <p:cNvPr id="4" name="Slide Number Placeholder 3"/>
          <p:cNvSpPr>
            <a:spLocks noGrp="1"/>
          </p:cNvSpPr>
          <p:nvPr>
            <p:ph type="sldNum" sz="quarter" idx="10"/>
          </p:nvPr>
        </p:nvSpPr>
        <p:spPr/>
        <p:txBody>
          <a:bodyPr/>
          <a:lstStyle/>
          <a:p>
            <a:fld id="{26A39C51-A9BF-FA40-A64C-2D0A2488DFCE}" type="slidenum">
              <a:rPr lang="en-US" smtClean="0"/>
              <a:t>1</a:t>
            </a:fld>
            <a:endParaRPr lang="en-US" dirty="0"/>
          </a:p>
        </p:txBody>
      </p:sp>
    </p:spTree>
    <p:extLst>
      <p:ext uri="{BB962C8B-B14F-4D97-AF65-F5344CB8AC3E}">
        <p14:creationId xmlns:p14="http://schemas.microsoft.com/office/powerpoint/2010/main" val="322077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Anchor may hide true destination</a:t>
            </a:r>
          </a:p>
          <a:p>
            <a:pPr marL="685800" lvl="1" indent="-228600">
              <a:buFont typeface="+mj-lt"/>
              <a:buAutoNum type="arabicPeriod"/>
            </a:pPr>
            <a:r>
              <a:rPr lang="en-US" dirty="0"/>
              <a:t>Anchor is the visible part of the link – text or image – and the destination is where the link truly leads</a:t>
            </a:r>
          </a:p>
          <a:p>
            <a:pPr marL="228600" indent="-228600">
              <a:buFont typeface="+mj-lt"/>
              <a:buAutoNum type="arabicPeriod"/>
            </a:pPr>
            <a:r>
              <a:rPr lang="en-US" dirty="0"/>
              <a:t>Hacked landing pages</a:t>
            </a:r>
          </a:p>
          <a:p>
            <a:pPr marL="685800" lvl="1" indent="-228600">
              <a:buFont typeface="+mj-lt"/>
              <a:buAutoNum type="arabicPeriod"/>
            </a:pPr>
            <a:r>
              <a:rPr lang="en-US" dirty="0"/>
              <a:t>Even a site you use frequently can be hacked, so take caution if you receive an unsolicited link or request for your information</a:t>
            </a:r>
          </a:p>
          <a:p>
            <a:pPr marL="228600" indent="-228600">
              <a:buFont typeface="+mj-lt"/>
              <a:buAutoNum type="arabicPeriod"/>
            </a:pPr>
            <a:r>
              <a:rPr lang="en-US" dirty="0"/>
              <a:t>Copycat domains (exampel.com)</a:t>
            </a:r>
          </a:p>
          <a:p>
            <a:pPr marL="685800" lvl="1" indent="-228600">
              <a:buFont typeface="+mj-lt"/>
              <a:buAutoNum type="arabicPeriod"/>
            </a:pPr>
            <a:r>
              <a:rPr lang="en-US" dirty="0"/>
              <a:t>Spear phishers will purchase domains resembling recognized, known domains, or they will use subdomains to trick you (www.example.com.something-else.com)</a:t>
            </a:r>
          </a:p>
          <a:p>
            <a:pPr marL="228600" indent="-228600">
              <a:buFont typeface="+mj-lt"/>
              <a:buAutoNum type="arabicPeriod"/>
            </a:pPr>
            <a:r>
              <a:rPr lang="en-US" dirty="0"/>
              <a:t>Shortened links</a:t>
            </a:r>
          </a:p>
          <a:p>
            <a:pPr marL="685800" lvl="1" indent="-228600">
              <a:buFont typeface="+mj-lt"/>
              <a:buAutoNum type="arabicPeriod"/>
            </a:pPr>
            <a:r>
              <a:rPr lang="en-US" dirty="0"/>
              <a:t>You can’t view the destination of a shortened link without running it through a special program.</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10</a:t>
            </a:fld>
            <a:endParaRPr lang="en-US" dirty="0"/>
          </a:p>
        </p:txBody>
      </p:sp>
    </p:spTree>
    <p:extLst>
      <p:ext uri="{BB962C8B-B14F-4D97-AF65-F5344CB8AC3E}">
        <p14:creationId xmlns:p14="http://schemas.microsoft.com/office/powerpoint/2010/main" val="131618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Always check the destination</a:t>
            </a:r>
          </a:p>
          <a:p>
            <a:pPr marL="228600" indent="-228600">
              <a:buFont typeface="+mj-lt"/>
              <a:buAutoNum type="arabicPeriod"/>
            </a:pPr>
            <a:r>
              <a:rPr lang="en-US" dirty="0"/>
              <a:t>Desktop: hover over anchor</a:t>
            </a:r>
          </a:p>
          <a:p>
            <a:pPr marL="685800" lvl="1" indent="-228600">
              <a:buFont typeface="+mj-lt"/>
              <a:buAutoNum type="arabicPeriod"/>
            </a:pPr>
            <a:r>
              <a:rPr lang="en-US" dirty="0"/>
              <a:t>Rolling your mouse pointer over the link will allow you to preview the destination in the corner of the window or beneath the mouse pointer.</a:t>
            </a:r>
          </a:p>
          <a:p>
            <a:pPr marL="228600" indent="-228600">
              <a:buFont typeface="+mj-lt"/>
              <a:buAutoNum type="arabicPeriod"/>
            </a:pPr>
            <a:r>
              <a:rPr lang="en-US" dirty="0"/>
              <a:t>Mobile: hold for several seconds</a:t>
            </a:r>
          </a:p>
          <a:p>
            <a:pPr marL="685800" lvl="1" indent="-228600">
              <a:buFont typeface="+mj-lt"/>
              <a:buAutoNum type="arabicPeriod"/>
            </a:pPr>
            <a:r>
              <a:rPr lang="en-US" dirty="0"/>
              <a:t>Most mobile devices allow you to “tap and hold” to preview the link. Be careful not to simply tap the link as this will follow it.</a:t>
            </a:r>
          </a:p>
          <a:p>
            <a:pPr marL="685800" lvl="1" indent="-228600">
              <a:buFont typeface="+mj-lt"/>
              <a:buAutoNum type="arabicPeriod"/>
            </a:pPr>
            <a:endParaRPr lang="en-US" dirty="0"/>
          </a:p>
          <a:p>
            <a:pPr marL="0" lvl="0" indent="0">
              <a:buFont typeface="+mj-lt"/>
              <a:buNone/>
            </a:pPr>
            <a:r>
              <a:rPr lang="en-US" dirty="0"/>
              <a:t>Presenter activity: hover over the link to show anchor vs. destination.</a:t>
            </a:r>
          </a:p>
          <a:p>
            <a:pPr marL="228600" lvl="0" indent="-228600">
              <a:buFont typeface="+mj-lt"/>
              <a:buAutoNum type="arabicPeriod"/>
            </a:pPr>
            <a:r>
              <a:rPr lang="en-US" dirty="0"/>
              <a:t>Instructor hovers over the hyperlink to show the destination (alternately, they can click through to show the destination on the slide).</a:t>
            </a:r>
          </a:p>
          <a:p>
            <a:pPr marL="228600" lvl="0" indent="-228600">
              <a:buFont typeface="+mj-lt"/>
              <a:buAutoNum type="arabicPeriod"/>
            </a:pPr>
            <a:r>
              <a:rPr lang="en-US" dirty="0"/>
              <a:t>Warning signs in the destination link:</a:t>
            </a:r>
          </a:p>
          <a:p>
            <a:pPr marL="685800" lvl="1" indent="-228600">
              <a:buFont typeface="+mj-lt"/>
              <a:buAutoNum type="arabicPeriod"/>
            </a:pPr>
            <a:r>
              <a:rPr lang="en-US" dirty="0"/>
              <a:t>Doesn’t match anchor</a:t>
            </a:r>
          </a:p>
          <a:p>
            <a:pPr marL="685800" lvl="1" indent="-228600">
              <a:buFont typeface="+mj-lt"/>
              <a:buAutoNum type="arabicPeriod"/>
            </a:pPr>
            <a:r>
              <a:rPr lang="en-US" dirty="0"/>
              <a:t>https vs. http: true destination leads to unencrypted website</a:t>
            </a:r>
          </a:p>
          <a:p>
            <a:pPr marL="685800" lvl="1" indent="-228600">
              <a:buFont typeface="+mj-lt"/>
              <a:buAutoNum type="arabicPeriod"/>
            </a:pPr>
            <a:r>
              <a:rPr lang="en-US" dirty="0"/>
              <a:t>“www.example.com” vs “www.example.com.some-other-site.co.uk” – subdomains vs domains</a:t>
            </a:r>
          </a:p>
          <a:p>
            <a:pPr marL="685800" lvl="1" indent="-228600">
              <a:buFont typeface="+mj-lt"/>
              <a:buAutoNum type="arabicPeriod"/>
            </a:pPr>
            <a:r>
              <a:rPr lang="en-US" dirty="0"/>
              <a:t>Destination URL appears to go to a download link, and may download file to the user’s device when visited.</a:t>
            </a:r>
          </a:p>
        </p:txBody>
      </p:sp>
      <p:sp>
        <p:nvSpPr>
          <p:cNvPr id="4" name="Slide Number Placeholder 3"/>
          <p:cNvSpPr>
            <a:spLocks noGrp="1"/>
          </p:cNvSpPr>
          <p:nvPr>
            <p:ph type="sldNum" sz="quarter" idx="10"/>
          </p:nvPr>
        </p:nvSpPr>
        <p:spPr/>
        <p:txBody>
          <a:bodyPr/>
          <a:lstStyle/>
          <a:p>
            <a:fld id="{26A39C51-A9BF-FA40-A64C-2D0A2488DFCE}" type="slidenum">
              <a:rPr lang="en-US" smtClean="0"/>
              <a:t>11</a:t>
            </a:fld>
            <a:endParaRPr lang="en-US" dirty="0"/>
          </a:p>
        </p:txBody>
      </p:sp>
    </p:spTree>
    <p:extLst>
      <p:ext uri="{BB962C8B-B14F-4D97-AF65-F5344CB8AC3E}">
        <p14:creationId xmlns:p14="http://schemas.microsoft.com/office/powerpoint/2010/main" val="9047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Susceptible to:</a:t>
            </a:r>
          </a:p>
          <a:p>
            <a:pPr marL="685800" lvl="1" indent="-228600">
              <a:buFont typeface="+mj-lt"/>
              <a:buAutoNum type="arabicPeriod"/>
            </a:pPr>
            <a:r>
              <a:rPr lang="en-US" dirty="0"/>
              <a:t>Brute force</a:t>
            </a:r>
          </a:p>
          <a:p>
            <a:pPr marL="1143000" lvl="2" indent="-228600">
              <a:buFont typeface="+mj-lt"/>
              <a:buAutoNum type="arabicPeriod"/>
            </a:pPr>
            <a:r>
              <a:rPr lang="en-US" dirty="0"/>
              <a:t>Attackers trying one possible password after another. They can try several thousands of combinations in minutes.</a:t>
            </a:r>
          </a:p>
          <a:p>
            <a:pPr marL="685800" lvl="1" indent="-228600">
              <a:buFont typeface="+mj-lt"/>
              <a:buAutoNum type="arabicPeriod"/>
            </a:pPr>
            <a:r>
              <a:rPr lang="en-US" dirty="0"/>
              <a:t>Hacking</a:t>
            </a:r>
          </a:p>
          <a:p>
            <a:pPr marL="1143000" lvl="2" indent="-228600">
              <a:buFont typeface="+mj-lt"/>
              <a:buAutoNum type="arabicPeriod"/>
            </a:pPr>
            <a:r>
              <a:rPr lang="en-US" dirty="0"/>
              <a:t>Gaining entry to the server illicitly</a:t>
            </a:r>
          </a:p>
          <a:p>
            <a:pPr marL="685800" lvl="1" indent="-228600">
              <a:buFont typeface="+mj-lt"/>
              <a:buAutoNum type="arabicPeriod"/>
            </a:pPr>
            <a:r>
              <a:rPr lang="en-US" dirty="0"/>
              <a:t>Malware</a:t>
            </a:r>
          </a:p>
          <a:p>
            <a:pPr marL="1143000" lvl="2" indent="-228600">
              <a:buFont typeface="+mj-lt"/>
              <a:buAutoNum type="arabicPeriod"/>
            </a:pPr>
            <a:r>
              <a:rPr lang="en-US" dirty="0"/>
              <a:t>Can be used to monitor activity or keystrokes. May be on the server or on your computer.</a:t>
            </a:r>
          </a:p>
          <a:p>
            <a:pPr marL="685800" lvl="1" indent="-228600">
              <a:buFont typeface="+mj-lt"/>
              <a:buAutoNum type="arabicPeriod"/>
            </a:pPr>
            <a:r>
              <a:rPr lang="en-US" dirty="0"/>
              <a:t>Phishing</a:t>
            </a:r>
          </a:p>
          <a:p>
            <a:pPr marL="1143000" lvl="2" indent="-228600">
              <a:buFont typeface="+mj-lt"/>
              <a:buAutoNum type="arabicPeriod"/>
            </a:pPr>
            <a:r>
              <a:rPr lang="en-US" dirty="0"/>
              <a:t>Simply asking for your login credentials.</a:t>
            </a:r>
          </a:p>
          <a:p>
            <a:pPr marL="685800" lvl="1" indent="-228600">
              <a:buFont typeface="+mj-lt"/>
              <a:buAutoNum type="arabicPeriod"/>
            </a:pPr>
            <a:r>
              <a:rPr lang="en-US" dirty="0"/>
              <a:t>Data breach</a:t>
            </a:r>
          </a:p>
          <a:p>
            <a:pPr marL="1143000" lvl="2" indent="-228600">
              <a:buFont typeface="+mj-lt"/>
              <a:buAutoNum type="arabicPeriod"/>
            </a:pPr>
            <a:r>
              <a:rPr lang="en-US" dirty="0"/>
              <a:t>The server is breached, often using one of the methods listed below.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12</a:t>
            </a:fld>
            <a:endParaRPr lang="en-US" dirty="0"/>
          </a:p>
        </p:txBody>
      </p:sp>
    </p:spTree>
    <p:extLst>
      <p:ext uri="{BB962C8B-B14F-4D97-AF65-F5344CB8AC3E}">
        <p14:creationId xmlns:p14="http://schemas.microsoft.com/office/powerpoint/2010/main" val="310856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Effective passwords are:</a:t>
            </a:r>
          </a:p>
          <a:p>
            <a:pPr marL="685800" lvl="1" indent="-228600">
              <a:buFont typeface="+mj-lt"/>
              <a:buAutoNum type="arabicPeriod"/>
            </a:pPr>
            <a:r>
              <a:rPr lang="en-US" dirty="0"/>
              <a:t>Long</a:t>
            </a:r>
          </a:p>
          <a:p>
            <a:pPr marL="1143000" lvl="2" indent="-228600">
              <a:buFont typeface="+mj-lt"/>
              <a:buAutoNum type="arabicPeriod"/>
            </a:pPr>
            <a:r>
              <a:rPr lang="en-US" dirty="0"/>
              <a:t>At least 8 characters, but longer is better.</a:t>
            </a:r>
          </a:p>
          <a:p>
            <a:pPr marL="685800" lvl="1" indent="-228600">
              <a:buFont typeface="+mj-lt"/>
              <a:buAutoNum type="arabicPeriod"/>
            </a:pPr>
            <a:r>
              <a:rPr lang="en-US" dirty="0"/>
              <a:t>Complex</a:t>
            </a:r>
          </a:p>
          <a:p>
            <a:pPr marL="1143000" lvl="2" indent="-228600">
              <a:buFont typeface="+mj-lt"/>
              <a:buAutoNum type="arabicPeriod"/>
            </a:pPr>
            <a:r>
              <a:rPr lang="en-US" dirty="0"/>
              <a:t>Use special characters, uppercase and lowercase letters, and numbers. Avoid easy-to-guess phrases and words.</a:t>
            </a:r>
          </a:p>
          <a:p>
            <a:pPr marL="1143000" lvl="2" indent="-228600">
              <a:buFont typeface="+mj-lt"/>
              <a:buAutoNum type="arabicPeriod"/>
            </a:pPr>
            <a:r>
              <a:rPr lang="en-US" dirty="0"/>
              <a:t>Avoid words that might double as “security question” answers. Don’t use friend/significant others’ names, birth dates, high school mascots, etc.</a:t>
            </a:r>
          </a:p>
          <a:p>
            <a:pPr marL="685800" lvl="1" indent="-228600">
              <a:buFont typeface="+mj-lt"/>
              <a:buAutoNum type="arabicPeriod"/>
            </a:pPr>
            <a:r>
              <a:rPr lang="en-US" dirty="0"/>
              <a:t>Unique</a:t>
            </a:r>
          </a:p>
          <a:p>
            <a:pPr marL="1143000" lvl="2" indent="-228600">
              <a:buFont typeface="+mj-lt"/>
              <a:buAutoNum type="arabicPeriod"/>
            </a:pPr>
            <a:r>
              <a:rPr lang="en-US" dirty="0"/>
              <a:t>One unique password for each account. Don’t reuse passwords.</a:t>
            </a:r>
          </a:p>
          <a:p>
            <a:pPr marL="685800" lvl="1" indent="-228600">
              <a:buFont typeface="+mj-lt"/>
              <a:buAutoNum type="arabicPeriod"/>
            </a:pPr>
            <a:r>
              <a:rPr lang="en-US" dirty="0"/>
              <a:t>Rotating</a:t>
            </a:r>
          </a:p>
          <a:p>
            <a:pPr marL="1143000" lvl="2" indent="-228600">
              <a:buFont typeface="+mj-lt"/>
              <a:buAutoNum type="arabicPeriod"/>
            </a:pPr>
            <a:r>
              <a:rPr lang="en-US" dirty="0"/>
              <a:t>Change your passwords proactively – once every 90 days is a good guideline.</a:t>
            </a:r>
          </a:p>
          <a:p>
            <a:pPr marL="685800" lvl="1" indent="-228600">
              <a:buFont typeface="+mj-lt"/>
              <a:buAutoNum type="arabicPeriod"/>
            </a:pPr>
            <a:r>
              <a:rPr lang="en-US" dirty="0"/>
              <a:t>Enable MFA where possible</a:t>
            </a:r>
          </a:p>
          <a:p>
            <a:pPr marL="1143000" lvl="2" indent="-228600">
              <a:buFont typeface="+mj-lt"/>
              <a:buAutoNum type="arabicPeriod"/>
            </a:pPr>
            <a:r>
              <a:rPr lang="en-US" dirty="0"/>
              <a:t>Turn on multi-factor authentication to require a second device in addition to your password.</a:t>
            </a:r>
          </a:p>
        </p:txBody>
      </p:sp>
      <p:sp>
        <p:nvSpPr>
          <p:cNvPr id="4" name="Slide Number Placeholder 3"/>
          <p:cNvSpPr>
            <a:spLocks noGrp="1"/>
          </p:cNvSpPr>
          <p:nvPr>
            <p:ph type="sldNum" sz="quarter" idx="10"/>
          </p:nvPr>
        </p:nvSpPr>
        <p:spPr/>
        <p:txBody>
          <a:bodyPr/>
          <a:lstStyle/>
          <a:p>
            <a:fld id="{26A39C51-A9BF-FA40-A64C-2D0A2488DFCE}" type="slidenum">
              <a:rPr lang="en-US" smtClean="0"/>
              <a:t>13</a:t>
            </a:fld>
            <a:endParaRPr lang="en-US" dirty="0"/>
          </a:p>
        </p:txBody>
      </p:sp>
    </p:spTree>
    <p:extLst>
      <p:ext uri="{BB962C8B-B14F-4D97-AF65-F5344CB8AC3E}">
        <p14:creationId xmlns:p14="http://schemas.microsoft.com/office/powerpoint/2010/main" val="199834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Unsecured networks</a:t>
            </a:r>
          </a:p>
          <a:p>
            <a:pPr marL="685800" lvl="1" indent="-228600">
              <a:buFont typeface="+mj-lt"/>
              <a:buAutoNum type="arabicPeriod"/>
            </a:pPr>
            <a:r>
              <a:rPr lang="en-US" dirty="0"/>
              <a:t>“Man in the Middle”</a:t>
            </a:r>
          </a:p>
          <a:p>
            <a:pPr marL="1143000" lvl="2" indent="-228600">
              <a:buFont typeface="+mj-lt"/>
              <a:buAutoNum type="arabicPeriod"/>
            </a:pPr>
            <a:r>
              <a:rPr lang="en-US" dirty="0"/>
              <a:t>A “Man in the Middle” attack is when an attacker sets up a phony free wifi network to impersonate a legitimate free wifi network.</a:t>
            </a:r>
          </a:p>
          <a:p>
            <a:pPr marL="228600" indent="-228600">
              <a:buFont typeface="+mj-lt"/>
              <a:buAutoNum type="arabicPeriod"/>
            </a:pPr>
            <a:r>
              <a:rPr lang="en-US" dirty="0"/>
              <a:t>Visual hacking</a:t>
            </a:r>
          </a:p>
          <a:p>
            <a:pPr marL="685800" lvl="1" indent="-228600">
              <a:buFont typeface="+mj-lt"/>
              <a:buAutoNum type="arabicPeriod"/>
            </a:pPr>
            <a:r>
              <a:rPr lang="en-US" dirty="0"/>
              <a:t>Looking over someone’s shoulder or glancing at their screen. </a:t>
            </a:r>
          </a:p>
          <a:p>
            <a:pPr marL="228600" indent="-228600">
              <a:buFont typeface="+mj-lt"/>
              <a:buAutoNum type="arabicPeriod"/>
            </a:pPr>
            <a:r>
              <a:rPr lang="en-US" dirty="0"/>
              <a:t>Stolen and misplaced devices</a:t>
            </a:r>
          </a:p>
          <a:p>
            <a:pPr marL="228600" indent="-228600">
              <a:buFont typeface="+mj-lt"/>
              <a:buAutoNum type="arabicPeriod"/>
            </a:pPr>
            <a:r>
              <a:rPr lang="en-US" dirty="0"/>
              <a:t>A poll conducted by Lookout Mobile indicated that 44% of people who had their devices stolen left the device in a public place. An additional 11% said the device was stolen from their person.</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14</a:t>
            </a:fld>
            <a:endParaRPr lang="en-US" dirty="0"/>
          </a:p>
        </p:txBody>
      </p:sp>
    </p:spTree>
    <p:extLst>
      <p:ext uri="{BB962C8B-B14F-4D97-AF65-F5344CB8AC3E}">
        <p14:creationId xmlns:p14="http://schemas.microsoft.com/office/powerpoint/2010/main" val="157198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Avoid public wireless networks</a:t>
            </a:r>
          </a:p>
          <a:p>
            <a:pPr marL="685800" lvl="1" indent="-228600">
              <a:buFont typeface="+mj-lt"/>
              <a:buAutoNum type="arabicPeriod"/>
            </a:pPr>
            <a:r>
              <a:rPr lang="en-US" dirty="0"/>
              <a:t>Unsecured networks can be accessed by anyone</a:t>
            </a:r>
          </a:p>
          <a:p>
            <a:pPr marL="228600" indent="-228600">
              <a:buFont typeface="+mj-lt"/>
              <a:buAutoNum type="arabicPeriod"/>
            </a:pPr>
            <a:r>
              <a:rPr lang="en-US" dirty="0"/>
              <a:t>Use reputable VPN</a:t>
            </a:r>
          </a:p>
          <a:p>
            <a:pPr marL="685800" lvl="1" indent="-228600">
              <a:buFont typeface="+mj-lt"/>
              <a:buAutoNum type="arabicPeriod"/>
            </a:pPr>
            <a:r>
              <a:rPr lang="en-US" dirty="0"/>
              <a:t>A VPN masks your activity by using your connection to connect you to a different network.</a:t>
            </a:r>
          </a:p>
          <a:p>
            <a:pPr marL="228600" indent="-228600">
              <a:buFont typeface="+mj-lt"/>
              <a:buAutoNum type="arabicPeriod"/>
            </a:pPr>
            <a:r>
              <a:rPr lang="en-US" dirty="0"/>
              <a:t>Be mindful of surroundings</a:t>
            </a:r>
          </a:p>
          <a:p>
            <a:pPr marL="685800" lvl="1" indent="-228600">
              <a:buFont typeface="+mj-lt"/>
              <a:buAutoNum type="arabicPeriod"/>
            </a:pPr>
            <a:r>
              <a:rPr lang="en-US" dirty="0"/>
              <a:t>If someone is making you feel uncomfortable, move to a place where you feel safer. If it continues, report the behavior to the supervisor or other authority.</a:t>
            </a:r>
          </a:p>
          <a:p>
            <a:pPr marL="228600" lvl="0" indent="-228600">
              <a:buFont typeface="+mj-lt"/>
              <a:buAutoNum type="arabicPeriod"/>
            </a:pPr>
            <a:r>
              <a:rPr lang="en-US" dirty="0"/>
              <a:t>Precautionary apps</a:t>
            </a:r>
          </a:p>
          <a:p>
            <a:pPr marL="685800" lvl="1" indent="-228600">
              <a:buFont typeface="+mj-lt"/>
              <a:buAutoNum type="arabicPeriod"/>
            </a:pPr>
            <a:r>
              <a:rPr lang="en-US" dirty="0"/>
              <a:t>“Find my phone”</a:t>
            </a:r>
          </a:p>
          <a:p>
            <a:pPr marL="1143000" lvl="2" indent="-228600">
              <a:buFont typeface="+mj-lt"/>
              <a:buAutoNum type="arabicPeriod"/>
            </a:pPr>
            <a:r>
              <a:rPr lang="en-US" dirty="0"/>
              <a:t>Allows you to locate a stolen/misplaced device</a:t>
            </a:r>
          </a:p>
          <a:p>
            <a:pPr marL="685800" lvl="1" indent="-228600">
              <a:buFont typeface="+mj-lt"/>
              <a:buAutoNum type="arabicPeriod"/>
            </a:pPr>
            <a:r>
              <a:rPr lang="en-US" dirty="0"/>
              <a:t>“Remote wipe”</a:t>
            </a:r>
          </a:p>
          <a:p>
            <a:pPr marL="1143000" lvl="2" indent="-228600">
              <a:buFont typeface="+mj-lt"/>
              <a:buAutoNum type="arabicPeriod"/>
            </a:pPr>
            <a:r>
              <a:rPr lang="en-US" dirty="0"/>
              <a:t>Allows you to restore a stolen/misplaced device to factory settings, so that attackers cannot access your information</a:t>
            </a:r>
          </a:p>
        </p:txBody>
      </p:sp>
      <p:sp>
        <p:nvSpPr>
          <p:cNvPr id="4" name="Slide Number Placeholder 3"/>
          <p:cNvSpPr>
            <a:spLocks noGrp="1"/>
          </p:cNvSpPr>
          <p:nvPr>
            <p:ph type="sldNum" sz="quarter" idx="10"/>
          </p:nvPr>
        </p:nvSpPr>
        <p:spPr/>
        <p:txBody>
          <a:bodyPr/>
          <a:lstStyle/>
          <a:p>
            <a:fld id="{26A39C51-A9BF-FA40-A64C-2D0A2488DFCE}" type="slidenum">
              <a:rPr lang="en-US" smtClean="0"/>
              <a:t>15</a:t>
            </a:fld>
            <a:endParaRPr lang="en-US" dirty="0"/>
          </a:p>
        </p:txBody>
      </p:sp>
    </p:spTree>
    <p:extLst>
      <p:ext uri="{BB962C8B-B14F-4D97-AF65-F5344CB8AC3E}">
        <p14:creationId xmlns:p14="http://schemas.microsoft.com/office/powerpoint/2010/main" val="392697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May result from:</a:t>
            </a:r>
          </a:p>
          <a:p>
            <a:pPr marL="685800" lvl="1" indent="-228600">
              <a:buFont typeface="+mj-lt"/>
              <a:buAutoNum type="arabicPeriod"/>
            </a:pPr>
            <a:r>
              <a:rPr lang="en-US" dirty="0"/>
              <a:t>Spear phishing</a:t>
            </a:r>
          </a:p>
          <a:p>
            <a:pPr marL="685800" lvl="1" indent="-228600">
              <a:buFont typeface="+mj-lt"/>
              <a:buAutoNum type="arabicPeriod"/>
            </a:pPr>
            <a:r>
              <a:rPr lang="en-US" dirty="0"/>
              <a:t>Hacking or malware</a:t>
            </a:r>
          </a:p>
          <a:p>
            <a:pPr marL="685800" lvl="1" indent="-228600">
              <a:buFont typeface="+mj-lt"/>
              <a:buAutoNum type="arabicPeriod"/>
            </a:pPr>
            <a:r>
              <a:rPr lang="en-US" dirty="0"/>
              <a:t>Simple negligence</a:t>
            </a:r>
          </a:p>
          <a:p>
            <a:pPr marL="1143000" lvl="2" indent="-228600">
              <a:buFont typeface="+mj-lt"/>
              <a:buAutoNum type="arabicPeriod"/>
            </a:pPr>
            <a:r>
              <a:rPr lang="en-US" dirty="0"/>
              <a:t>An employee CC’ing the wrong person on an email; leaving classified documents in a public place; leaving their computer unlocked when they leave their desk; etc.</a:t>
            </a:r>
          </a:p>
        </p:txBody>
      </p:sp>
      <p:sp>
        <p:nvSpPr>
          <p:cNvPr id="4" name="Slide Number Placeholder 3"/>
          <p:cNvSpPr>
            <a:spLocks noGrp="1"/>
          </p:cNvSpPr>
          <p:nvPr>
            <p:ph type="sldNum" sz="quarter" idx="10"/>
          </p:nvPr>
        </p:nvSpPr>
        <p:spPr/>
        <p:txBody>
          <a:bodyPr/>
          <a:lstStyle/>
          <a:p>
            <a:fld id="{26A39C51-A9BF-FA40-A64C-2D0A2488DFCE}" type="slidenum">
              <a:rPr lang="en-US" smtClean="0"/>
              <a:t>16</a:t>
            </a:fld>
            <a:endParaRPr lang="en-US" dirty="0"/>
          </a:p>
        </p:txBody>
      </p:sp>
    </p:spTree>
    <p:extLst>
      <p:ext uri="{BB962C8B-B14F-4D97-AF65-F5344CB8AC3E}">
        <p14:creationId xmlns:p14="http://schemas.microsoft.com/office/powerpoint/2010/main" val="343928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Storing sensitive information:</a:t>
            </a:r>
          </a:p>
          <a:p>
            <a:pPr marL="685800" lvl="1" indent="-228600">
              <a:buFont typeface="+mj-lt"/>
              <a:buAutoNum type="arabicPeriod"/>
            </a:pPr>
            <a:r>
              <a:rPr lang="en-US" b="1" dirty="0"/>
              <a:t>Yes</a:t>
            </a:r>
            <a:r>
              <a:rPr lang="en-US" dirty="0"/>
              <a:t> to encrypted devices</a:t>
            </a:r>
          </a:p>
          <a:p>
            <a:pPr marL="1143000" lvl="2" indent="-228600">
              <a:buFont typeface="+mj-lt"/>
              <a:buAutoNum type="arabicPeriod"/>
            </a:pPr>
            <a:r>
              <a:rPr lang="en-US" dirty="0"/>
              <a:t>If you are unsure about device encryption at work, ask a supervisor</a:t>
            </a:r>
          </a:p>
          <a:p>
            <a:pPr marL="685800" lvl="1" indent="-228600">
              <a:buFont typeface="+mj-lt"/>
              <a:buAutoNum type="arabicPeriod"/>
            </a:pPr>
            <a:r>
              <a:rPr lang="en-US" b="1" dirty="0"/>
              <a:t>No</a:t>
            </a:r>
            <a:r>
              <a:rPr lang="en-US" dirty="0"/>
              <a:t> to removable media (flash drives)</a:t>
            </a:r>
          </a:p>
          <a:p>
            <a:pPr marL="1143000" lvl="2" indent="-228600">
              <a:buFont typeface="+mj-lt"/>
              <a:buAutoNum type="arabicPeriod"/>
            </a:pPr>
            <a:r>
              <a:rPr lang="en-US" dirty="0"/>
              <a:t>Check company policies on removable media and DO NOT remove classified information with a flash drive or other unauthorized device</a:t>
            </a:r>
          </a:p>
          <a:p>
            <a:pPr marL="228600" indent="-228600">
              <a:buFont typeface="+mj-lt"/>
              <a:buAutoNum type="arabicPeriod"/>
            </a:pPr>
            <a:r>
              <a:rPr lang="en-US" dirty="0"/>
              <a:t>Sharing:</a:t>
            </a:r>
          </a:p>
          <a:p>
            <a:pPr marL="685800" lvl="1" indent="-228600">
              <a:buFont typeface="+mj-lt"/>
              <a:buAutoNum type="arabicPeriod"/>
            </a:pPr>
            <a:r>
              <a:rPr lang="en-US" dirty="0"/>
              <a:t>Who is authorized?</a:t>
            </a:r>
          </a:p>
          <a:p>
            <a:pPr marL="1143000" lvl="2" indent="-228600">
              <a:buFont typeface="+mj-lt"/>
              <a:buAutoNum type="arabicPeriod"/>
            </a:pPr>
            <a:r>
              <a:rPr lang="en-US" dirty="0"/>
              <a:t>Your co-workers might not be authorized to see or hear the information. Check your volume and be sure no one can overhear your conversation(s).</a:t>
            </a:r>
          </a:p>
          <a:p>
            <a:pPr marL="685800" lvl="1" indent="-228600">
              <a:buFont typeface="+mj-lt"/>
              <a:buAutoNum type="arabicPeriod"/>
            </a:pPr>
            <a:r>
              <a:rPr lang="en-US" dirty="0"/>
              <a:t>Check CC’s</a:t>
            </a:r>
          </a:p>
          <a:p>
            <a:pPr marL="1143000" lvl="2" indent="-228600">
              <a:buFont typeface="+mj-lt"/>
              <a:buAutoNum type="arabicPeriod"/>
            </a:pPr>
            <a:r>
              <a:rPr lang="en-US" dirty="0"/>
              <a:t>Don’t copy someone on an email if it contains information they are not allowed to see.</a:t>
            </a:r>
          </a:p>
          <a:p>
            <a:pPr marL="685800" lvl="1" indent="-228600">
              <a:buFont typeface="+mj-lt"/>
              <a:buAutoNum type="arabicPeriod"/>
            </a:pPr>
            <a:r>
              <a:rPr lang="en-US" dirty="0"/>
              <a:t>Secured network?</a:t>
            </a:r>
          </a:p>
          <a:p>
            <a:pPr marL="1143000" lvl="2" indent="-228600">
              <a:buFont typeface="+mj-lt"/>
              <a:buAutoNum type="arabicPeriod"/>
            </a:pPr>
            <a:r>
              <a:rPr lang="en-US" dirty="0"/>
              <a:t>Don’t share sensitive information over an unsecured network where attackers can snoop on the information that is sent. </a:t>
            </a:r>
          </a:p>
          <a:p>
            <a:pPr marL="228600" indent="-228600">
              <a:buFont typeface="+mj-lt"/>
              <a:buAutoNum type="arabicPeriod"/>
            </a:pPr>
            <a:r>
              <a:rPr lang="en-US" dirty="0"/>
              <a:t>Destruction:</a:t>
            </a:r>
          </a:p>
          <a:p>
            <a:pPr marL="685800" lvl="1" indent="-228600">
              <a:buFont typeface="+mj-lt"/>
              <a:buAutoNum type="arabicPeriod"/>
            </a:pPr>
            <a:r>
              <a:rPr lang="en-US" dirty="0"/>
              <a:t>Recycle bin is not enough!</a:t>
            </a:r>
          </a:p>
          <a:p>
            <a:pPr marL="1143000" lvl="2" indent="-228600">
              <a:buFont typeface="+mj-lt"/>
              <a:buAutoNum type="arabicPeriod"/>
            </a:pPr>
            <a:r>
              <a:rPr lang="en-US" dirty="0"/>
              <a:t>Instead, use a secure wipe method when getting rid of a hard drive. Shred paper documents. See IT team for more information on best practices.</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17</a:t>
            </a:fld>
            <a:endParaRPr lang="en-US" dirty="0"/>
          </a:p>
        </p:txBody>
      </p:sp>
    </p:spTree>
    <p:extLst>
      <p:ext uri="{BB962C8B-B14F-4D97-AF65-F5344CB8AC3E}">
        <p14:creationId xmlns:p14="http://schemas.microsoft.com/office/powerpoint/2010/main" val="240208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Report any suspected threats</a:t>
            </a:r>
          </a:p>
          <a:p>
            <a:pPr marL="685800" lvl="1" indent="-228600">
              <a:buFont typeface="+mj-lt"/>
              <a:buAutoNum type="arabicPeriod"/>
            </a:pPr>
            <a:r>
              <a:rPr lang="en-US" dirty="0"/>
              <a:t>Prompt reporting allows our IT team or security provider to respond before more damage is done</a:t>
            </a:r>
          </a:p>
          <a:p>
            <a:pPr marL="228600" indent="-228600">
              <a:buFont typeface="+mj-lt"/>
              <a:buAutoNum type="arabicPeriod"/>
            </a:pPr>
            <a:r>
              <a:rPr lang="en-US" dirty="0"/>
              <a:t>Help stop attacks</a:t>
            </a:r>
          </a:p>
          <a:p>
            <a:pPr marL="228600" indent="-228600">
              <a:buFont typeface="+mj-lt"/>
              <a:buAutoNum type="arabicPeriod"/>
            </a:pPr>
            <a:r>
              <a:rPr lang="en-US" dirty="0"/>
              <a:t>Protect your co-workers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If they’ve targeted you, they may have also targeted other people that you work with or for.</a:t>
            </a:r>
          </a:p>
          <a:p>
            <a:pPr marL="228600" indent="-228600">
              <a:buFont typeface="+mj-lt"/>
              <a:buAutoNum type="arabicPeriod"/>
            </a:pPr>
            <a:r>
              <a:rPr lang="en-US" dirty="0"/>
              <a:t>Protect customer data</a:t>
            </a:r>
          </a:p>
          <a:p>
            <a:pPr marL="685800" lvl="1" indent="-228600">
              <a:buFont typeface="+mj-lt"/>
              <a:buAutoNum type="arabicPeriod"/>
            </a:pPr>
            <a:r>
              <a:rPr lang="en-US" dirty="0"/>
              <a:t>Any successful cyber attack puts sensitive customer data at risk. </a:t>
            </a:r>
          </a:p>
          <a:p>
            <a:pPr marL="685800" lvl="1" indent="-228600">
              <a:buFont typeface="+mj-lt"/>
              <a:buAutoNum type="arabicPeriod"/>
            </a:pPr>
            <a:r>
              <a:rPr lang="en-US" dirty="0"/>
              <a:t>Prompt reporting satisfies an obligation to our customers by doing our best to prevent the loss or breach of sensitive information.</a:t>
            </a:r>
          </a:p>
        </p:txBody>
      </p:sp>
      <p:sp>
        <p:nvSpPr>
          <p:cNvPr id="4" name="Slide Number Placeholder 3"/>
          <p:cNvSpPr>
            <a:spLocks noGrp="1"/>
          </p:cNvSpPr>
          <p:nvPr>
            <p:ph type="sldNum" sz="quarter" idx="10"/>
          </p:nvPr>
        </p:nvSpPr>
        <p:spPr/>
        <p:txBody>
          <a:bodyPr/>
          <a:lstStyle/>
          <a:p>
            <a:fld id="{26A39C51-A9BF-FA40-A64C-2D0A2488DFCE}" type="slidenum">
              <a:rPr lang="en-US" smtClean="0"/>
              <a:t>18</a:t>
            </a:fld>
            <a:endParaRPr lang="en-US" dirty="0"/>
          </a:p>
        </p:txBody>
      </p:sp>
    </p:spTree>
    <p:extLst>
      <p:ext uri="{BB962C8B-B14F-4D97-AF65-F5344CB8AC3E}">
        <p14:creationId xmlns:p14="http://schemas.microsoft.com/office/powerpoint/2010/main" val="253761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19</a:t>
            </a:fld>
            <a:endParaRPr lang="en-US"/>
          </a:p>
        </p:txBody>
      </p:sp>
    </p:spTree>
    <p:extLst>
      <p:ext uri="{BB962C8B-B14F-4D97-AF65-F5344CB8AC3E}">
        <p14:creationId xmlns:p14="http://schemas.microsoft.com/office/powerpoint/2010/main" val="143446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Software designed to compromise device/network</a:t>
            </a:r>
          </a:p>
          <a:p>
            <a:pPr marL="228600" indent="-228600">
              <a:buFont typeface="+mj-lt"/>
              <a:buAutoNum type="arabicPeriod"/>
            </a:pPr>
            <a:r>
              <a:rPr lang="en-US" dirty="0"/>
              <a:t>Examples:</a:t>
            </a:r>
          </a:p>
          <a:p>
            <a:pPr marL="685800" lvl="1" indent="-228600">
              <a:buFont typeface="+mj-lt"/>
              <a:buAutoNum type="arabicPeriod"/>
            </a:pPr>
            <a:r>
              <a:rPr lang="en-US" dirty="0"/>
              <a:t>Worm/virus</a:t>
            </a:r>
          </a:p>
          <a:p>
            <a:pPr marL="1143000" lvl="2" indent="-228600">
              <a:buFont typeface="+mj-lt"/>
              <a:buAutoNum type="arabicPeriod"/>
            </a:pPr>
            <a:r>
              <a:rPr lang="en-US" dirty="0"/>
              <a:t>Runs program without permission of user and spreads itself to other computers. A virus requires a host file and a worm is standalone software.</a:t>
            </a:r>
          </a:p>
          <a:p>
            <a:pPr marL="685800" lvl="1" indent="-228600">
              <a:buFont typeface="+mj-lt"/>
              <a:buAutoNum type="arabicPeriod"/>
            </a:pPr>
            <a:r>
              <a:rPr lang="en-US" dirty="0"/>
              <a:t>Botnet</a:t>
            </a:r>
          </a:p>
          <a:p>
            <a:pPr marL="1143000" lvl="2" indent="-228600">
              <a:buFont typeface="+mj-lt"/>
              <a:buAutoNum type="arabicPeriod"/>
            </a:pPr>
            <a:r>
              <a:rPr lang="en-US" dirty="0"/>
              <a:t>A ‘bot’ makes your computer do things (e.g. participate in a DDoS attack). A network of bots is a ‘botnet’. </a:t>
            </a:r>
          </a:p>
          <a:p>
            <a:pPr marL="685800" lvl="1" indent="-228600">
              <a:buFont typeface="+mj-lt"/>
              <a:buAutoNum type="arabicPeriod"/>
            </a:pPr>
            <a:r>
              <a:rPr lang="en-US" dirty="0"/>
              <a:t>Banking Trojan</a:t>
            </a:r>
          </a:p>
          <a:p>
            <a:pPr marL="1143000" lvl="2" indent="-228600">
              <a:buFont typeface="+mj-lt"/>
              <a:buAutoNum type="arabicPeriod"/>
            </a:pPr>
            <a:r>
              <a:rPr lang="en-US" dirty="0"/>
              <a:t>Provides a backdoor into your device so that attackers can monitor browser activity and steal your banking credentials</a:t>
            </a:r>
          </a:p>
          <a:p>
            <a:pPr marL="685800" lvl="1" indent="-228600">
              <a:buFont typeface="+mj-lt"/>
              <a:buAutoNum type="arabicPeriod"/>
            </a:pPr>
            <a:r>
              <a:rPr lang="en-US" dirty="0"/>
              <a:t>Ransomware</a:t>
            </a:r>
          </a:p>
          <a:p>
            <a:pPr marL="1143000" lvl="2" indent="-228600">
              <a:buFont typeface="+mj-lt"/>
              <a:buAutoNum type="arabicPeriod"/>
            </a:pPr>
            <a:r>
              <a:rPr lang="en-US" dirty="0"/>
              <a:t>Holds files for ransom, typically in a cryptocurrency like Bitcoin.</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2</a:t>
            </a:fld>
            <a:endParaRPr lang="en-US" dirty="0"/>
          </a:p>
        </p:txBody>
      </p:sp>
    </p:spTree>
    <p:extLst>
      <p:ext uri="{BB962C8B-B14F-4D97-AF65-F5344CB8AC3E}">
        <p14:creationId xmlns:p14="http://schemas.microsoft.com/office/powerpoint/2010/main" val="85299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dirty="0"/>
              <a:t>Billion dollar threat</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In 2016, ransomware-related attacks resulted “</a:t>
            </a:r>
            <a:r>
              <a:rPr lang="en-US" sz="1200" b="0" i="0" u="none" strike="noStrike" kern="1200" baseline="0" dirty="0">
                <a:solidFill>
                  <a:schemeClr val="tx1"/>
                </a:solidFill>
                <a:latin typeface="+mn-lt"/>
                <a:ea typeface="+mn-ea"/>
                <a:cs typeface="+mn-cs"/>
              </a:rPr>
              <a:t>in estimated losses of well over $1 Billion”, according to researchers at PhishMe. Several studies anticipate an even higher number in 2017 and beyond.</a:t>
            </a:r>
            <a:endParaRPr lang="en-US" dirty="0"/>
          </a:p>
          <a:p>
            <a:pPr marL="228600" indent="-228600">
              <a:buFont typeface="+mj-lt"/>
              <a:buAutoNum type="arabicPeriod"/>
            </a:pPr>
            <a:r>
              <a:rPr lang="en-US" dirty="0"/>
              <a:t>Encrypts/locks files</a:t>
            </a:r>
          </a:p>
          <a:p>
            <a:pPr marL="685800" lvl="1" indent="-228600">
              <a:buFont typeface="+mj-lt"/>
              <a:buAutoNum type="arabicPeriod"/>
            </a:pPr>
            <a:r>
              <a:rPr lang="en-US" dirty="0"/>
              <a:t>Encryption makes files inaccessible without a “key”. In the case of a ransomware attack, the only person with the key is the attacker.</a:t>
            </a:r>
          </a:p>
          <a:p>
            <a:pPr marL="228600" indent="-228600">
              <a:buFont typeface="+mj-lt"/>
              <a:buAutoNum type="arabicPeriod"/>
            </a:pPr>
            <a:r>
              <a:rPr lang="en-US" dirty="0"/>
              <a:t>Holds files for ransom</a:t>
            </a:r>
          </a:p>
          <a:p>
            <a:pPr marL="685800" lvl="1" indent="-228600">
              <a:buFont typeface="+mj-lt"/>
              <a:buAutoNum type="arabicPeriod"/>
            </a:pPr>
            <a:r>
              <a:rPr lang="en-US" dirty="0"/>
              <a:t>Attackers offer to return/unlock your files only after a ransom has been paid.</a:t>
            </a:r>
          </a:p>
          <a:p>
            <a:pPr marL="228600" lvl="0" indent="-228600">
              <a:buFont typeface="+mj-lt"/>
              <a:buAutoNum type="arabicPeriod"/>
            </a:pPr>
            <a:r>
              <a:rPr lang="en-US" dirty="0"/>
              <a:t>Obtained via:</a:t>
            </a:r>
          </a:p>
          <a:p>
            <a:pPr marL="685800" lvl="1" indent="-228600">
              <a:buFont typeface="+mj-lt"/>
              <a:buAutoNum type="arabicPeriod"/>
            </a:pPr>
            <a:r>
              <a:rPr lang="en-US" dirty="0"/>
              <a:t>Spam &amp; phishing emails</a:t>
            </a:r>
          </a:p>
          <a:p>
            <a:pPr marL="1143000" lvl="2" indent="-228600">
              <a:buFont typeface="+mj-lt"/>
              <a:buAutoNum type="arabicPeriod"/>
            </a:pPr>
            <a:r>
              <a:rPr lang="en-US" dirty="0"/>
              <a:t>Spam and phishing emails are the most common vector for a ransomware attack.</a:t>
            </a:r>
          </a:p>
          <a:p>
            <a:pPr marL="1143000" lvl="2" indent="-228600">
              <a:buFont typeface="+mj-lt"/>
              <a:buAutoNum type="arabicPeriod"/>
            </a:pPr>
            <a:r>
              <a:rPr lang="en-US" dirty="0"/>
              <a:t>Often paired with other malware.</a:t>
            </a:r>
          </a:p>
          <a:p>
            <a:pPr marL="685800" lvl="1" indent="-228600">
              <a:buFont typeface="+mj-lt"/>
              <a:buAutoNum type="arabicPeriod"/>
            </a:pPr>
            <a:r>
              <a:rPr lang="en-US" dirty="0"/>
              <a:t>The web (malicious ads &amp; P2P)</a:t>
            </a:r>
          </a:p>
          <a:p>
            <a:pPr marL="1143000" lvl="2" indent="-228600">
              <a:buFont typeface="+mj-lt"/>
              <a:buAutoNum type="arabicPeriod"/>
            </a:pPr>
            <a:r>
              <a:rPr lang="en-US" dirty="0"/>
              <a:t>Opportunistic attackers may use compromised websites and torrenting/file-sharing sites to distribute ransomware.</a:t>
            </a:r>
          </a:p>
          <a:p>
            <a:pPr marL="685800" lvl="1" indent="-228600">
              <a:buFont typeface="+mj-lt"/>
              <a:buAutoNum type="arabicPeriod"/>
            </a:pPr>
            <a:r>
              <a:rPr lang="en-US" dirty="0"/>
              <a:t>Unpatched security vulnerabilities</a:t>
            </a:r>
          </a:p>
          <a:p>
            <a:pPr marL="1143000" lvl="2" indent="-228600">
              <a:buFont typeface="+mj-lt"/>
              <a:buAutoNum type="arabicPeriod"/>
            </a:pPr>
            <a:r>
              <a:rPr lang="en-US" dirty="0"/>
              <a:t>Significant ransomware campaigns like “WannaCry” and “not-Petya” used vulnerabilities in operating systems/software to distribute malware.</a:t>
            </a:r>
          </a:p>
          <a:p>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3</a:t>
            </a:fld>
            <a:endParaRPr lang="en-US" dirty="0"/>
          </a:p>
        </p:txBody>
      </p:sp>
    </p:spTree>
    <p:extLst>
      <p:ext uri="{BB962C8B-B14F-4D97-AF65-F5344CB8AC3E}">
        <p14:creationId xmlns:p14="http://schemas.microsoft.com/office/powerpoint/2010/main" val="343615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Recognizing Ransomware: Payment Site.</a:t>
            </a:r>
          </a:p>
          <a:p>
            <a:pPr marL="0" indent="0">
              <a:buFont typeface="+mj-lt"/>
              <a:buNone/>
            </a:pPr>
            <a:endParaRPr lang="en-US" dirty="0"/>
          </a:p>
          <a:p>
            <a:pPr marL="0" indent="0">
              <a:buFont typeface="+mj-lt"/>
              <a:buNone/>
            </a:pPr>
            <a:r>
              <a:rPr lang="en-US" dirty="0"/>
              <a:t>If your device is infected with ransomware, you will be directed to some sort of payment site, depending on the type of ransomware. At this point, your first instinct might be to pay, but you should keep your cool and follow the instructions later in this presentation.</a:t>
            </a:r>
          </a:p>
          <a:p>
            <a:pPr marL="0" indent="0">
              <a:buFont typeface="+mj-lt"/>
              <a:buNone/>
            </a:pPr>
            <a:endParaRPr lang="en-US" dirty="0"/>
          </a:p>
          <a:p>
            <a:pPr marL="228600" indent="-228600">
              <a:buFont typeface="+mj-lt"/>
              <a:buAutoNum type="arabicPeriod"/>
            </a:pPr>
            <a:r>
              <a:rPr lang="en-US" dirty="0"/>
              <a:t>The site will typically notify you that your files are encrypted. </a:t>
            </a:r>
          </a:p>
          <a:p>
            <a:pPr marL="228600" indent="-228600">
              <a:buFont typeface="+mj-lt"/>
              <a:buAutoNum type="arabicPeriod"/>
            </a:pPr>
            <a:r>
              <a:rPr lang="en-US" dirty="0"/>
              <a:t>The site will demand that you pay a ransom in order to receive access to your files.</a:t>
            </a:r>
          </a:p>
          <a:p>
            <a:pPr marL="0" indent="0">
              <a:buFont typeface="+mj-lt"/>
              <a:buNone/>
            </a:pPr>
            <a:endParaRPr lang="en-US" dirty="0"/>
          </a:p>
          <a:p>
            <a:pPr marL="0" indent="0">
              <a:buFont typeface="+mj-lt"/>
              <a:buNone/>
            </a:pPr>
            <a:r>
              <a:rPr lang="en-US" dirty="0"/>
              <a:t>Image courtesy of PhishMe’s “</a:t>
            </a:r>
            <a:r>
              <a:rPr lang="en-US" sz="1200" dirty="0"/>
              <a:t>Malware Year-in-Review: 2016”. </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4</a:t>
            </a:fld>
            <a:endParaRPr lang="en-US" dirty="0"/>
          </a:p>
        </p:txBody>
      </p:sp>
    </p:spTree>
    <p:extLst>
      <p:ext uri="{BB962C8B-B14F-4D97-AF65-F5344CB8AC3E}">
        <p14:creationId xmlns:p14="http://schemas.microsoft.com/office/powerpoint/2010/main" val="12099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Learn to identify phishing emails</a:t>
            </a:r>
          </a:p>
          <a:p>
            <a:pPr marL="228600" indent="-228600">
              <a:buFont typeface="+mj-lt"/>
              <a:buAutoNum type="arabicPeriod"/>
            </a:pPr>
            <a:r>
              <a:rPr lang="en-US" dirty="0"/>
              <a:t>Exercise caution with links</a:t>
            </a:r>
          </a:p>
          <a:p>
            <a:pPr marL="228600" indent="-228600">
              <a:buFont typeface="+mj-lt"/>
              <a:buAutoNum type="arabicPeriod"/>
            </a:pPr>
            <a:r>
              <a:rPr lang="en-US" dirty="0"/>
              <a:t>Do not download suspicious files</a:t>
            </a:r>
          </a:p>
          <a:p>
            <a:pPr marL="228600" indent="-228600">
              <a:buFont typeface="+mj-lt"/>
              <a:buAutoNum type="arabicPeriod"/>
            </a:pPr>
            <a:r>
              <a:rPr lang="en-US" dirty="0"/>
              <a:t>Keep software up-to-date</a:t>
            </a:r>
          </a:p>
          <a:p>
            <a:pPr marL="228600" indent="-228600">
              <a:buFont typeface="+mj-lt"/>
              <a:buAutoNum type="arabicPeriod"/>
            </a:pPr>
            <a:r>
              <a:rPr lang="en-US" dirty="0"/>
              <a:t>Back files up regularly</a:t>
            </a:r>
          </a:p>
          <a:p>
            <a:pPr marL="685800" lvl="1" indent="-228600">
              <a:buFont typeface="+mj-lt"/>
              <a:buAutoNum type="arabicPeriod"/>
            </a:pPr>
            <a:r>
              <a:rPr lang="en-US" dirty="0"/>
              <a:t>Be mindful of your backup drive: Disconnect back up drive when not in use to prevent infection.</a:t>
            </a:r>
          </a:p>
        </p:txBody>
      </p:sp>
      <p:sp>
        <p:nvSpPr>
          <p:cNvPr id="4" name="Slide Number Placeholder 3"/>
          <p:cNvSpPr>
            <a:spLocks noGrp="1"/>
          </p:cNvSpPr>
          <p:nvPr>
            <p:ph type="sldNum" sz="quarter" idx="10"/>
          </p:nvPr>
        </p:nvSpPr>
        <p:spPr/>
        <p:txBody>
          <a:bodyPr/>
          <a:lstStyle/>
          <a:p>
            <a:fld id="{26A39C51-A9BF-FA40-A64C-2D0A2488DFCE}" type="slidenum">
              <a:rPr lang="en-US" smtClean="0"/>
              <a:t>5</a:t>
            </a:fld>
            <a:endParaRPr lang="en-US" dirty="0"/>
          </a:p>
        </p:txBody>
      </p:sp>
    </p:spTree>
    <p:extLst>
      <p:ext uri="{BB962C8B-B14F-4D97-AF65-F5344CB8AC3E}">
        <p14:creationId xmlns:p14="http://schemas.microsoft.com/office/powerpoint/2010/main" val="111597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Common cause of data breaches</a:t>
            </a:r>
          </a:p>
          <a:p>
            <a:pPr marL="228600" indent="-228600">
              <a:buFont typeface="+mj-lt"/>
              <a:buAutoNum type="arabicPeriod"/>
            </a:pPr>
            <a:r>
              <a:rPr lang="en-US" dirty="0"/>
              <a:t>Targeted emails</a:t>
            </a:r>
          </a:p>
          <a:p>
            <a:pPr marL="228600" indent="-228600">
              <a:buFont typeface="+mj-lt"/>
              <a:buAutoNum type="arabicPeriod"/>
            </a:pPr>
            <a:r>
              <a:rPr lang="en-US" dirty="0"/>
              <a:t>Sent to small groups or individuals</a:t>
            </a:r>
          </a:p>
          <a:p>
            <a:pPr marL="228600" indent="-228600">
              <a:buFont typeface="+mj-lt"/>
              <a:buAutoNum type="arabicPeriod"/>
            </a:pPr>
            <a:r>
              <a:rPr lang="en-US" dirty="0"/>
              <a:t>Use social engineering tactics</a:t>
            </a:r>
          </a:p>
          <a:p>
            <a:pPr marL="685800" lvl="1" indent="-228600">
              <a:buFont typeface="+mj-lt"/>
              <a:buAutoNum type="arabicPeriod"/>
            </a:pPr>
            <a:r>
              <a:rPr lang="en-US" dirty="0"/>
              <a:t>Examples of social engineering tactics:</a:t>
            </a:r>
          </a:p>
          <a:p>
            <a:pPr marL="1143000" lvl="2" indent="-228600">
              <a:buFont typeface="+mj-lt"/>
              <a:buAutoNum type="arabicPeriod"/>
            </a:pPr>
            <a:r>
              <a:rPr lang="en-US" dirty="0"/>
              <a:t>Pretexting: Exploiting the authority of another person or organization (e.g. pretending to be the IT department to solicit a password)</a:t>
            </a:r>
          </a:p>
          <a:p>
            <a:pPr marL="1143000" lvl="2" indent="-228600">
              <a:buFont typeface="+mj-lt"/>
              <a:buAutoNum type="arabicPeriod"/>
            </a:pPr>
            <a:r>
              <a:rPr lang="en-US" dirty="0"/>
              <a:t>Baiting: dangling an item (or file) of value</a:t>
            </a:r>
          </a:p>
          <a:p>
            <a:pPr marL="1143000" lvl="2" indent="-228600">
              <a:buFont typeface="+mj-lt"/>
              <a:buAutoNum type="arabicPeriod"/>
            </a:pPr>
            <a:r>
              <a:rPr lang="en-US" dirty="0"/>
              <a:t>Appealing to emotions or sense of urgency</a:t>
            </a:r>
          </a:p>
          <a:p>
            <a:pPr marL="228600" lvl="0" indent="-228600">
              <a:buFont typeface="+mj-lt"/>
              <a:buAutoNum type="arabicPeriod"/>
            </a:pPr>
            <a:r>
              <a:rPr lang="en-US" dirty="0"/>
              <a:t>In a study of at least 1,600 incidents 800 breaches, the 2017 Verizon DBIR states that phishing was used in “found in over 90% of both incidents and breaches”.</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6</a:t>
            </a:fld>
            <a:endParaRPr lang="en-US" dirty="0"/>
          </a:p>
        </p:txBody>
      </p:sp>
    </p:spTree>
    <p:extLst>
      <p:ext uri="{BB962C8B-B14F-4D97-AF65-F5344CB8AC3E}">
        <p14:creationId xmlns:p14="http://schemas.microsoft.com/office/powerpoint/2010/main" val="88587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Example of spear phishing email.</a:t>
            </a:r>
          </a:p>
          <a:p>
            <a:pPr marL="0" indent="0">
              <a:buFont typeface="+mj-lt"/>
              <a:buNone/>
            </a:pPr>
            <a:endParaRPr lang="en-US" dirty="0"/>
          </a:p>
          <a:p>
            <a:pPr marL="0" indent="0">
              <a:buFont typeface="+mj-lt"/>
              <a:buNone/>
            </a:pPr>
            <a:r>
              <a:rPr lang="en-US" dirty="0"/>
              <a:t>Indicators in this email:</a:t>
            </a:r>
          </a:p>
          <a:p>
            <a:pPr marL="228600" indent="-228600">
              <a:buFont typeface="+mj-lt"/>
              <a:buAutoNum type="arabicPeriod"/>
            </a:pPr>
            <a:r>
              <a:rPr lang="en-US" dirty="0"/>
              <a:t>Highly personalized: the email includes the recipient’s email address, for example.</a:t>
            </a:r>
          </a:p>
          <a:p>
            <a:pPr marL="228600" indent="-228600">
              <a:buFont typeface="+mj-lt"/>
              <a:buAutoNum type="arabicPeriod"/>
            </a:pPr>
            <a:r>
              <a:rPr lang="en-US" dirty="0"/>
              <a:t>“As you asked” – Conversational tactic meant to trick the recipient into thinking this email was solicited or requested.</a:t>
            </a:r>
          </a:p>
          <a:p>
            <a:pPr marL="228600" indent="-228600">
              <a:buFont typeface="+mj-lt"/>
              <a:buAutoNum type="arabicPeriod"/>
            </a:pPr>
            <a:r>
              <a:rPr lang="en-US" dirty="0"/>
              <a:t>“posted in 1 days [sic]” – Establishes a sense of urgency (note the poor spelling/grammar).</a:t>
            </a:r>
          </a:p>
          <a:p>
            <a:pPr marL="228600" indent="-228600">
              <a:buFont typeface="+mj-lt"/>
              <a:buAutoNum type="arabicPeriod"/>
            </a:pPr>
            <a:r>
              <a:rPr lang="en-US" dirty="0"/>
              <a:t>“Passwd is jfg…” – Passwords, a security measure, make the attachment appear more secure.</a:t>
            </a:r>
          </a:p>
          <a:p>
            <a:pPr marL="685800" lvl="1" indent="-228600">
              <a:buFont typeface="+mj-lt"/>
              <a:buAutoNum type="arabicPeriod"/>
            </a:pPr>
            <a:r>
              <a:rPr lang="en-US" dirty="0"/>
              <a:t>Password-protected zip files are known to get past spam and malware filters. This may be a measure to ensure the file makes it to the target’s computer.</a:t>
            </a:r>
          </a:p>
          <a:p>
            <a:pPr marL="228600" lvl="0" indent="-228600">
              <a:buFont typeface="+mj-lt"/>
              <a:buAutoNum type="arabicPeriod"/>
            </a:pPr>
            <a:r>
              <a:rPr lang="en-US" dirty="0"/>
              <a:t>Prompts the user to download an attached file, click a hyperlink, or submit information.</a:t>
            </a:r>
          </a:p>
          <a:p>
            <a:pPr marL="228600" indent="-228600">
              <a:buFont typeface="+mj-lt"/>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7</a:t>
            </a:fld>
            <a:endParaRPr lang="en-US" dirty="0"/>
          </a:p>
        </p:txBody>
      </p:sp>
    </p:spTree>
    <p:extLst>
      <p:ext uri="{BB962C8B-B14F-4D97-AF65-F5344CB8AC3E}">
        <p14:creationId xmlns:p14="http://schemas.microsoft.com/office/powerpoint/2010/main" val="42787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mn-lt"/>
                <a:ea typeface="+mn-ea"/>
                <a:cs typeface="+mn-cs"/>
              </a:rPr>
              <a:t>A Business Email Compromise scam uses emails to trick recipients into initiating a fraudulent wire transfer, often by impersonating a high-ranking executive or a vendor/supplier. </a:t>
            </a:r>
          </a:p>
          <a:p>
            <a:pPr marL="228600" indent="-228600">
              <a:buFont typeface="+mj-lt"/>
              <a:buAutoNum type="arabicPeriod"/>
            </a:pPr>
            <a:r>
              <a:rPr lang="en-US" sz="1200" kern="1200" dirty="0">
                <a:solidFill>
                  <a:schemeClr val="tx1"/>
                </a:solidFill>
                <a:effectLst/>
                <a:latin typeface="+mn-lt"/>
                <a:ea typeface="+mn-ea"/>
                <a:cs typeface="+mn-cs"/>
              </a:rPr>
              <a:t>Business Email Compromise scammers use the same tactics as spear phishers, but with the objective of initiating a wire transfer instead of getting the recipient to download an attachment or click a link. </a:t>
            </a:r>
          </a:p>
        </p:txBody>
      </p:sp>
      <p:sp>
        <p:nvSpPr>
          <p:cNvPr id="4" name="Slide Number Placeholder 3"/>
          <p:cNvSpPr>
            <a:spLocks noGrp="1"/>
          </p:cNvSpPr>
          <p:nvPr>
            <p:ph type="sldNum" sz="quarter" idx="10"/>
          </p:nvPr>
        </p:nvSpPr>
        <p:spPr/>
        <p:txBody>
          <a:bodyPr/>
          <a:lstStyle/>
          <a:p>
            <a:fld id="{26A39C51-A9BF-FA40-A64C-2D0A2488DFCE}" type="slidenum">
              <a:rPr lang="en-US" smtClean="0"/>
              <a:t>8</a:t>
            </a:fld>
            <a:endParaRPr lang="en-US" dirty="0"/>
          </a:p>
        </p:txBody>
      </p:sp>
    </p:spTree>
    <p:extLst>
      <p:ext uri="{BB962C8B-B14F-4D97-AF65-F5344CB8AC3E}">
        <p14:creationId xmlns:p14="http://schemas.microsoft.com/office/powerpoint/2010/main" val="333832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Check the sender</a:t>
            </a:r>
          </a:p>
          <a:p>
            <a:pPr marL="685800" lvl="1" indent="-228600">
              <a:buFont typeface="+mj-lt"/>
              <a:buAutoNum type="arabicPeriod"/>
            </a:pPr>
            <a:r>
              <a:rPr lang="en-US" dirty="0"/>
              <a:t>Do you recognize the sender’s address?</a:t>
            </a:r>
          </a:p>
          <a:p>
            <a:pPr marL="685800" lvl="1" indent="-228600">
              <a:buFont typeface="+mj-lt"/>
              <a:buAutoNum type="arabicPeriod"/>
            </a:pPr>
            <a:r>
              <a:rPr lang="en-US" dirty="0"/>
              <a:t>Is the reply-to address the same as the sender address?</a:t>
            </a:r>
          </a:p>
          <a:p>
            <a:pPr marL="685800" lvl="1" indent="-228600">
              <a:buFont typeface="+mj-lt"/>
              <a:buAutoNum type="arabicPeriod"/>
            </a:pPr>
            <a:r>
              <a:rPr lang="en-US" dirty="0"/>
              <a:t>Can you verify the email from a contact with a telephone call, text message, or chat?</a:t>
            </a:r>
          </a:p>
          <a:p>
            <a:pPr marL="228600" indent="-228600">
              <a:buFont typeface="+mj-lt"/>
              <a:buAutoNum type="arabicPeriod"/>
            </a:pPr>
            <a:r>
              <a:rPr lang="en-US" dirty="0"/>
              <a:t>Look out for warning signs</a:t>
            </a:r>
          </a:p>
          <a:p>
            <a:pPr marL="685800" lvl="1" indent="-228600">
              <a:buFont typeface="+mj-lt"/>
              <a:buAutoNum type="arabicPeriod"/>
            </a:pPr>
            <a:r>
              <a:rPr lang="en-US" dirty="0"/>
              <a:t>Grammatical errors</a:t>
            </a:r>
          </a:p>
          <a:p>
            <a:pPr marL="685800" lvl="1" indent="-228600">
              <a:buFont typeface="+mj-lt"/>
              <a:buAutoNum type="arabicPeriod"/>
            </a:pPr>
            <a:r>
              <a:rPr lang="en-US" dirty="0"/>
              <a:t>Contextual clues (e.g. “Sent from my iPhone” – sender uses Android)</a:t>
            </a:r>
          </a:p>
          <a:p>
            <a:pPr marL="685800" lvl="1" indent="-228600">
              <a:buFont typeface="+mj-lt"/>
              <a:buAutoNum type="arabicPeriod"/>
            </a:pPr>
            <a:r>
              <a:rPr lang="en-US" dirty="0"/>
              <a:t>Appeals to strong emotions (e.g. fear, greed, curiosity)</a:t>
            </a:r>
          </a:p>
          <a:p>
            <a:pPr marL="685800" lvl="1" indent="-228600">
              <a:buFont typeface="+mj-lt"/>
              <a:buAutoNum type="arabicPeriod"/>
            </a:pPr>
            <a:r>
              <a:rPr lang="en-US" dirty="0"/>
              <a:t>Creates a sense of urgency (e.g. “Act now” or “Please respond within 24 hours”</a:t>
            </a:r>
          </a:p>
          <a:p>
            <a:pPr marL="685800" lvl="1" indent="-228600">
              <a:buFont typeface="+mj-lt"/>
              <a:buAutoNum type="arabicPeriod"/>
            </a:pPr>
            <a:r>
              <a:rPr lang="en-US" dirty="0"/>
              <a:t>Unsolicited file attachment or hyperlink</a:t>
            </a:r>
          </a:p>
          <a:p>
            <a:pPr marL="685800" lvl="1" indent="-228600">
              <a:buFont typeface="+mj-lt"/>
              <a:buAutoNum type="arabicPeriod"/>
            </a:pPr>
            <a:r>
              <a:rPr lang="en-US" dirty="0"/>
              <a:t>Requests your password or other sensitive information</a:t>
            </a:r>
          </a:p>
          <a:p>
            <a:pPr marL="228600" indent="-228600">
              <a:buFont typeface="+mj-lt"/>
              <a:buAutoNum type="arabicPeriod"/>
            </a:pPr>
            <a:r>
              <a:rPr lang="en-US" dirty="0"/>
              <a:t>Think before you click or take action</a:t>
            </a:r>
          </a:p>
          <a:p>
            <a:pPr marL="685800" lvl="1" indent="-228600">
              <a:buFont typeface="+mj-lt"/>
              <a:buAutoNum type="arabicPeriod"/>
            </a:pPr>
            <a:r>
              <a:rPr lang="en-US" dirty="0"/>
              <a:t>Read everything carefully and don’t just click a link out of curiosity</a:t>
            </a:r>
          </a:p>
          <a:p>
            <a:pPr marL="685800" lvl="1" indent="-228600">
              <a:buFont typeface="+mj-lt"/>
              <a:buAutoNum type="arabicPeriod"/>
            </a:pPr>
            <a:r>
              <a:rPr lang="en-US" dirty="0"/>
              <a:t>Be mindful of company policy and observe whether the request seems odd or out of place.</a:t>
            </a:r>
          </a:p>
          <a:p>
            <a:pPr marL="228600" indent="-228600">
              <a:buFont typeface="+mj-lt"/>
              <a:buAutoNum type="arabicPeriod"/>
            </a:pPr>
            <a:r>
              <a:rPr lang="en-US" dirty="0"/>
              <a:t>Never hand over sensitive info</a:t>
            </a:r>
          </a:p>
          <a:p>
            <a:pPr marL="685800" lvl="1" indent="-228600">
              <a:buFont typeface="+mj-lt"/>
              <a:buAutoNum type="arabicPeriod"/>
            </a:pPr>
            <a:r>
              <a:rPr lang="en-US" dirty="0"/>
              <a:t>No organization should ever solicit your password or other private information</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26A39C51-A9BF-FA40-A64C-2D0A2488DFCE}" type="slidenum">
              <a:rPr lang="en-US" smtClean="0"/>
              <a:t>9</a:t>
            </a:fld>
            <a:endParaRPr lang="en-US" dirty="0"/>
          </a:p>
        </p:txBody>
      </p:sp>
    </p:spTree>
    <p:extLst>
      <p:ext uri="{BB962C8B-B14F-4D97-AF65-F5344CB8AC3E}">
        <p14:creationId xmlns:p14="http://schemas.microsoft.com/office/powerpoint/2010/main" val="94844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slide_dar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83690" y="1278592"/>
            <a:ext cx="8006698" cy="1102519"/>
          </a:xfrm>
        </p:spPr>
        <p:txBody>
          <a:bodyPr anchor="t">
            <a:noAutofit/>
          </a:bodyPr>
          <a:lstStyle>
            <a:lvl1pPr>
              <a:defRPr sz="44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83690" y="2535892"/>
            <a:ext cx="8006697" cy="8196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83691" y="3428796"/>
            <a:ext cx="1335386" cy="273844"/>
          </a:xfrm>
          <a:prstGeom prst="rect">
            <a:avLst/>
          </a:prstGeom>
        </p:spPr>
        <p:txBody>
          <a:bodyPr/>
          <a:lstStyle>
            <a:lvl1pPr>
              <a:defRPr>
                <a:solidFill>
                  <a:schemeClr val="bg2"/>
                </a:solidFill>
              </a:defRPr>
            </a:lvl1pPr>
          </a:lstStyle>
          <a:p>
            <a:fld id="{0CCF8515-42BB-6E46-8458-53F5B0FE912B}" type="datetimeFigureOut">
              <a:rPr lang="en-US" smtClean="0"/>
              <a:pPr/>
              <a:t>9/7/2017</a:t>
            </a:fld>
            <a:endParaRPr lang="en-US" dirty="0"/>
          </a:p>
        </p:txBody>
      </p:sp>
      <p:sp>
        <p:nvSpPr>
          <p:cNvPr id="11" name="TextBox 10"/>
          <p:cNvSpPr txBox="1"/>
          <p:nvPr userDrawn="1"/>
        </p:nvSpPr>
        <p:spPr>
          <a:xfrm>
            <a:off x="483694" y="4834406"/>
            <a:ext cx="5113595" cy="123111"/>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baseline="0" dirty="0">
                <a:solidFill>
                  <a:srgbClr val="FFFFFF"/>
                </a:solidFill>
                <a:latin typeface="+mn-lt"/>
                <a:ea typeface="+mn-ea"/>
                <a:cs typeface="+mn-cs"/>
              </a:rPr>
              <a:t>© Copyright 2017  PhishMe, Inc. All rights reserved.					</a:t>
            </a:r>
          </a:p>
        </p:txBody>
      </p:sp>
      <p:cxnSp>
        <p:nvCxnSpPr>
          <p:cNvPr id="12" name="Straight Connector 11"/>
          <p:cNvCxnSpPr/>
          <p:nvPr userDrawn="1"/>
        </p:nvCxnSpPr>
        <p:spPr>
          <a:xfrm>
            <a:off x="483694" y="3846078"/>
            <a:ext cx="267823"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021669" y="1125536"/>
            <a:ext cx="1583178"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5" name="Picture 24" descr="phishme-logo-white-re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83694" y="4238270"/>
            <a:ext cx="1603748" cy="412817"/>
          </a:xfrm>
          <a:prstGeom prst="rect">
            <a:avLst/>
          </a:prstGeom>
        </p:spPr>
      </p:pic>
    </p:spTree>
    <p:extLst>
      <p:ext uri="{BB962C8B-B14F-4D97-AF65-F5344CB8AC3E}">
        <p14:creationId xmlns:p14="http://schemas.microsoft.com/office/powerpoint/2010/main" val="304613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slide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83690" y="1278592"/>
            <a:ext cx="8006697" cy="1102519"/>
          </a:xfrm>
        </p:spPr>
        <p:txBody>
          <a:bodyPr anchor="t">
            <a:noAutofit/>
          </a:bodyPr>
          <a:lstStyle>
            <a:lvl1pPr>
              <a:defRPr sz="44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83690" y="2535892"/>
            <a:ext cx="8006697" cy="8196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83691" y="3428796"/>
            <a:ext cx="1335386" cy="273844"/>
          </a:xfrm>
          <a:prstGeom prst="rect">
            <a:avLst/>
          </a:prstGeom>
        </p:spPr>
        <p:txBody>
          <a:bodyPr/>
          <a:lstStyle>
            <a:lvl1pPr>
              <a:defRPr>
                <a:solidFill>
                  <a:schemeClr val="bg2"/>
                </a:solidFill>
              </a:defRPr>
            </a:lvl1pPr>
          </a:lstStyle>
          <a:p>
            <a:fld id="{0CCF8515-42BB-6E46-8458-53F5B0FE912B}" type="datetimeFigureOut">
              <a:rPr lang="en-US" smtClean="0"/>
              <a:pPr/>
              <a:t>9/7/2017</a:t>
            </a:fld>
            <a:endParaRPr lang="en-US" dirty="0"/>
          </a:p>
        </p:txBody>
      </p:sp>
      <p:sp>
        <p:nvSpPr>
          <p:cNvPr id="11" name="TextBox 10"/>
          <p:cNvSpPr txBox="1"/>
          <p:nvPr userDrawn="1"/>
        </p:nvSpPr>
        <p:spPr>
          <a:xfrm>
            <a:off x="483694" y="4834406"/>
            <a:ext cx="5113595" cy="123111"/>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baseline="0" dirty="0">
                <a:solidFill>
                  <a:srgbClr val="FFFFFF"/>
                </a:solidFill>
                <a:latin typeface="+mn-lt"/>
                <a:ea typeface="+mn-ea"/>
                <a:cs typeface="+mn-cs"/>
              </a:rPr>
              <a:t>© Copyright 2017  PhishMe, Inc. All rights reserved.					</a:t>
            </a:r>
          </a:p>
        </p:txBody>
      </p:sp>
      <p:cxnSp>
        <p:nvCxnSpPr>
          <p:cNvPr id="12" name="Straight Connector 11"/>
          <p:cNvCxnSpPr/>
          <p:nvPr userDrawn="1"/>
        </p:nvCxnSpPr>
        <p:spPr>
          <a:xfrm>
            <a:off x="483694" y="3846078"/>
            <a:ext cx="267823"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p:cNvPicPr>
          <p:nvPr userDrawn="1"/>
        </p:nvPicPr>
        <p:blipFill>
          <a:blip r:embed="rId3"/>
          <a:stretch>
            <a:fillRect/>
          </a:stretch>
        </p:blipFill>
        <p:spPr>
          <a:xfrm>
            <a:off x="471925" y="4227612"/>
            <a:ext cx="1605199" cy="421021"/>
          </a:xfrm>
          <a:prstGeom prst="rect">
            <a:avLst/>
          </a:prstGeom>
        </p:spPr>
      </p:pic>
    </p:spTree>
    <p:extLst>
      <p:ext uri="{BB962C8B-B14F-4D97-AF65-F5344CB8AC3E}">
        <p14:creationId xmlns:p14="http://schemas.microsoft.com/office/powerpoint/2010/main" val="30467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pic>
        <p:nvPicPr>
          <p:cNvPr id="6" name="Picture 5" descr="slide_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extBox 10"/>
          <p:cNvSpPr txBox="1"/>
          <p:nvPr userDrawn="1"/>
        </p:nvSpPr>
        <p:spPr>
          <a:xfrm>
            <a:off x="457202" y="4834406"/>
            <a:ext cx="5255537" cy="123111"/>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baseline="0" dirty="0">
                <a:solidFill>
                  <a:srgbClr val="2A3F50"/>
                </a:solidFill>
                <a:latin typeface="+mn-lt"/>
                <a:ea typeface="+mn-ea"/>
                <a:cs typeface="+mn-cs"/>
              </a:rPr>
              <a:t>© Copyright 2017  PhishMe, Inc. All rights reserved.					</a:t>
            </a:r>
          </a:p>
        </p:txBody>
      </p:sp>
      <p:pic>
        <p:nvPicPr>
          <p:cNvPr id="7" name="Picture 6"/>
          <p:cNvPicPr>
            <a:picLocks/>
          </p:cNvPicPr>
          <p:nvPr userDrawn="1"/>
        </p:nvPicPr>
        <p:blipFill>
          <a:blip r:embed="rId3"/>
          <a:stretch>
            <a:fillRect/>
          </a:stretch>
        </p:blipFill>
        <p:spPr>
          <a:xfrm>
            <a:off x="460375" y="4222750"/>
            <a:ext cx="1601501" cy="414158"/>
          </a:xfrm>
          <a:prstGeom prst="rect">
            <a:avLst/>
          </a:prstGeom>
        </p:spPr>
      </p:pic>
      <p:sp>
        <p:nvSpPr>
          <p:cNvPr id="16" name="Text Placeholder 15"/>
          <p:cNvSpPr>
            <a:spLocks noGrp="1"/>
          </p:cNvSpPr>
          <p:nvPr>
            <p:ph type="body" sz="quarter" idx="12"/>
          </p:nvPr>
        </p:nvSpPr>
        <p:spPr>
          <a:xfrm>
            <a:off x="460375" y="3262313"/>
            <a:ext cx="8226425" cy="883444"/>
          </a:xfrm>
        </p:spPr>
        <p:txBody>
          <a:bodyPr>
            <a:normAutofit/>
          </a:bodyPr>
          <a:lstStyle>
            <a:lvl1pPr marL="0" indent="0">
              <a:buNone/>
              <a:defRPr sz="2000"/>
            </a:lvl1pPr>
          </a:lstStyle>
          <a:p>
            <a:pPr lvl="0"/>
            <a:r>
              <a:rPr lang="en-US" dirty="0"/>
              <a:t>Click to edit Master text styles</a:t>
            </a:r>
          </a:p>
        </p:txBody>
      </p:sp>
      <p:sp>
        <p:nvSpPr>
          <p:cNvPr id="18" name="Text Placeholder 17"/>
          <p:cNvSpPr>
            <a:spLocks noGrp="1"/>
          </p:cNvSpPr>
          <p:nvPr>
            <p:ph type="body" sz="quarter" idx="13" hasCustomPrompt="1"/>
          </p:nvPr>
        </p:nvSpPr>
        <p:spPr>
          <a:xfrm>
            <a:off x="460375" y="1454944"/>
            <a:ext cx="8226425" cy="1740694"/>
          </a:xfrm>
        </p:spPr>
        <p:txBody>
          <a:bodyPr>
            <a:normAutofit/>
          </a:bodyPr>
          <a:lstStyle>
            <a:lvl1pPr marL="0" indent="0" algn="l">
              <a:buNone/>
              <a:defRPr sz="4000">
                <a:solidFill>
                  <a:srgbClr val="D82026"/>
                </a:solidFill>
              </a:defRPr>
            </a:lvl1pPr>
          </a:lstStyle>
          <a:p>
            <a:pPr lvl="0"/>
            <a:r>
              <a:rPr lang="en-US" dirty="0"/>
              <a:t>CLICK TO EDIT MASTER TEXT STYLES</a:t>
            </a:r>
          </a:p>
        </p:txBody>
      </p:sp>
    </p:spTree>
    <p:extLst>
      <p:ext uri="{BB962C8B-B14F-4D97-AF65-F5344CB8AC3E}">
        <p14:creationId xmlns:p14="http://schemas.microsoft.com/office/powerpoint/2010/main" val="308863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200" y="896541"/>
            <a:ext cx="8229600" cy="3627834"/>
          </a:xfrm>
        </p:spPr>
        <p:txBody>
          <a:bodyPr/>
          <a:lstStyle>
            <a:lvl1pPr>
              <a:defRPr>
                <a:solidFill>
                  <a:srgbClr val="1B2934"/>
                </a:solidFill>
              </a:defRPr>
            </a:lvl1pPr>
            <a:lvl2pPr>
              <a:defRPr>
                <a:solidFill>
                  <a:srgbClr val="1B2934"/>
                </a:solidFill>
              </a:defRPr>
            </a:lvl2pPr>
            <a:lvl3pPr>
              <a:defRPr>
                <a:solidFill>
                  <a:srgbClr val="1B2934"/>
                </a:solidFill>
              </a:defRPr>
            </a:lvl3pPr>
            <a:lvl4pPr>
              <a:defRPr>
                <a:solidFill>
                  <a:srgbClr val="1B2934"/>
                </a:solidFill>
              </a:defRPr>
            </a:lvl4pPr>
            <a:lvl5pPr>
              <a:defRPr>
                <a:solidFill>
                  <a:srgbClr val="1B293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37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8488" y="1382317"/>
            <a:ext cx="8007350" cy="1635701"/>
          </a:xfrm>
        </p:spPr>
        <p:txBody>
          <a:bodyPr anchor="t"/>
          <a:lstStyle>
            <a:lvl1pPr algn="r">
              <a:defRPr/>
            </a:lvl1pPr>
          </a:lstStyle>
          <a:p>
            <a:r>
              <a:rPr lang="en-US" dirty="0"/>
              <a:t>CLICK TO EDIT MASTER TITLE STYLE</a:t>
            </a:r>
          </a:p>
        </p:txBody>
      </p:sp>
    </p:spTree>
    <p:extLst>
      <p:ext uri="{BB962C8B-B14F-4D97-AF65-F5344CB8AC3E}">
        <p14:creationId xmlns:p14="http://schemas.microsoft.com/office/powerpoint/2010/main" val="25487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43"/>
            <a:ext cx="8229600" cy="514350"/>
          </a:xfrm>
        </p:spPr>
        <p:txBody>
          <a:bodyPr/>
          <a:lstStyle/>
          <a:p>
            <a:r>
              <a:rPr lang="en-US" dirty="0"/>
              <a:t>Click to edit Master title style</a:t>
            </a:r>
          </a:p>
        </p:txBody>
      </p:sp>
    </p:spTree>
    <p:extLst>
      <p:ext uri="{BB962C8B-B14F-4D97-AF65-F5344CB8AC3E}">
        <p14:creationId xmlns:p14="http://schemas.microsoft.com/office/powerpoint/2010/main" val="229077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94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6438" y="1669257"/>
            <a:ext cx="7772400" cy="1021556"/>
          </a:xfrm>
        </p:spPr>
        <p:txBody>
          <a:bodyPr anchor="t"/>
          <a:lstStyle>
            <a:lvl1pPr algn="l">
              <a:defRPr sz="4000" b="1"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722313" y="2690813"/>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097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132441"/>
            <a:ext cx="2290626" cy="1716976"/>
          </a:xfrm>
          <a:prstGeom prst="rect">
            <a:avLst/>
          </a:prstGeom>
        </p:spPr>
        <p:txBody>
          <a:bodyPr vert="horz"/>
          <a:lstStyle>
            <a:lvl1pPr>
              <a:defRPr sz="1200"/>
            </a:lvl1pPr>
          </a:lstStyle>
          <a:p>
            <a:endParaRPr lang="en-US" dirty="0"/>
          </a:p>
        </p:txBody>
      </p:sp>
      <p:sp>
        <p:nvSpPr>
          <p:cNvPr id="6" name="Picture Placeholder 4"/>
          <p:cNvSpPr>
            <a:spLocks noGrp="1"/>
          </p:cNvSpPr>
          <p:nvPr>
            <p:ph type="pic" sz="quarter" idx="11"/>
          </p:nvPr>
        </p:nvSpPr>
        <p:spPr>
          <a:xfrm>
            <a:off x="2282834" y="3132441"/>
            <a:ext cx="2290626" cy="1716976"/>
          </a:xfrm>
          <a:prstGeom prst="rect">
            <a:avLst/>
          </a:prstGeom>
        </p:spPr>
        <p:txBody>
          <a:bodyPr vert="horz"/>
          <a:lstStyle>
            <a:lvl1pPr>
              <a:defRPr sz="1200"/>
            </a:lvl1pPr>
          </a:lstStyle>
          <a:p>
            <a:endParaRPr lang="en-US" dirty="0"/>
          </a:p>
        </p:txBody>
      </p:sp>
      <p:sp>
        <p:nvSpPr>
          <p:cNvPr id="7" name="Picture Placeholder 4"/>
          <p:cNvSpPr>
            <a:spLocks noGrp="1"/>
          </p:cNvSpPr>
          <p:nvPr>
            <p:ph type="pic" sz="quarter" idx="12"/>
          </p:nvPr>
        </p:nvSpPr>
        <p:spPr>
          <a:xfrm>
            <a:off x="4573459" y="3132441"/>
            <a:ext cx="2290626" cy="1716976"/>
          </a:xfrm>
          <a:prstGeom prst="rect">
            <a:avLst/>
          </a:prstGeom>
        </p:spPr>
        <p:txBody>
          <a:bodyPr vert="horz"/>
          <a:lstStyle>
            <a:lvl1pPr>
              <a:defRPr sz="1200"/>
            </a:lvl1pPr>
          </a:lstStyle>
          <a:p>
            <a:endParaRPr lang="en-US" dirty="0"/>
          </a:p>
        </p:txBody>
      </p:sp>
      <p:sp>
        <p:nvSpPr>
          <p:cNvPr id="8" name="Picture Placeholder 4"/>
          <p:cNvSpPr>
            <a:spLocks noGrp="1"/>
          </p:cNvSpPr>
          <p:nvPr>
            <p:ph type="pic" sz="quarter" idx="13"/>
          </p:nvPr>
        </p:nvSpPr>
        <p:spPr>
          <a:xfrm>
            <a:off x="6856293" y="3132441"/>
            <a:ext cx="2290626" cy="1716976"/>
          </a:xfrm>
          <a:prstGeom prst="rect">
            <a:avLst/>
          </a:prstGeom>
        </p:spPr>
        <p:txBody>
          <a:bodyPr vert="horz"/>
          <a:lstStyle>
            <a:lvl1pPr>
              <a:defRPr sz="1200"/>
            </a:lvl1pPr>
          </a:lstStyle>
          <a:p>
            <a:endParaRPr lang="en-US" dirty="0"/>
          </a:p>
        </p:txBody>
      </p:sp>
      <p:sp>
        <p:nvSpPr>
          <p:cNvPr id="9" name="Title 3"/>
          <p:cNvSpPr>
            <a:spLocks noGrp="1"/>
          </p:cNvSpPr>
          <p:nvPr>
            <p:ph type="title"/>
          </p:nvPr>
        </p:nvSpPr>
        <p:spPr>
          <a:xfrm>
            <a:off x="421502" y="271962"/>
            <a:ext cx="8242367" cy="615553"/>
          </a:xfrm>
          <a:prstGeom prst="rect">
            <a:avLst/>
          </a:prstGeom>
        </p:spPr>
        <p:txBody>
          <a:bodyPr vert="horz" wrap="square">
            <a:spAutoFit/>
          </a:bodyPr>
          <a:lstStyle>
            <a:lvl1pPr algn="l">
              <a:defRPr sz="4000" b="1" i="0">
                <a:latin typeface="Arial"/>
                <a:cs typeface="Arial"/>
              </a:defRPr>
            </a:lvl1pPr>
          </a:lstStyle>
          <a:p>
            <a:r>
              <a:rPr lang="en-US" dirty="0"/>
              <a:t>Click to edit Master title style</a:t>
            </a:r>
          </a:p>
        </p:txBody>
      </p:sp>
      <p:sp>
        <p:nvSpPr>
          <p:cNvPr id="3" name="Content Placeholder 2"/>
          <p:cNvSpPr>
            <a:spLocks noGrp="1"/>
          </p:cNvSpPr>
          <p:nvPr>
            <p:ph sz="quarter" idx="14"/>
          </p:nvPr>
        </p:nvSpPr>
        <p:spPr>
          <a:xfrm>
            <a:off x="447676" y="1125141"/>
            <a:ext cx="8216193" cy="15418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31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ooter.jpg"/>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0" y="4641272"/>
            <a:ext cx="9144000" cy="522050"/>
          </a:xfrm>
          <a:prstGeom prst="rect">
            <a:avLst/>
          </a:prstGeom>
        </p:spPr>
      </p:pic>
      <p:sp>
        <p:nvSpPr>
          <p:cNvPr id="2" name="Title Placeholder 1"/>
          <p:cNvSpPr>
            <a:spLocks noGrp="1"/>
          </p:cNvSpPr>
          <p:nvPr>
            <p:ph type="title"/>
          </p:nvPr>
        </p:nvSpPr>
        <p:spPr>
          <a:xfrm>
            <a:off x="457200" y="219243"/>
            <a:ext cx="8229600" cy="514350"/>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457200" y="917863"/>
            <a:ext cx="8229600" cy="37118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324564" y="4839344"/>
            <a:ext cx="3409139" cy="138499"/>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bg1"/>
                </a:solidFill>
                <a:latin typeface="+mn-lt"/>
                <a:ea typeface="+mn-ea"/>
                <a:cs typeface="+mn-cs"/>
              </a:rPr>
              <a:t>© Copyright 2017. Confidential. PhishMe, Inc. All rights reserved.</a:t>
            </a:r>
          </a:p>
        </p:txBody>
      </p:sp>
      <p:pic>
        <p:nvPicPr>
          <p:cNvPr id="14" name="Picture 13" descr="phishme-logo-white-red.png"/>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457200" y="4760474"/>
            <a:ext cx="1179108" cy="310896"/>
          </a:xfrm>
          <a:prstGeom prst="rect">
            <a:avLst/>
          </a:prstGeom>
        </p:spPr>
      </p:pic>
    </p:spTree>
    <p:extLst>
      <p:ext uri="{BB962C8B-B14F-4D97-AF65-F5344CB8AC3E}">
        <p14:creationId xmlns:p14="http://schemas.microsoft.com/office/powerpoint/2010/main" val="4025899263"/>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7" r:id="rId3"/>
    <p:sldLayoutId id="2147483650" r:id="rId4"/>
    <p:sldLayoutId id="2147483656" r:id="rId5"/>
    <p:sldLayoutId id="2147483657" r:id="rId6"/>
    <p:sldLayoutId id="2147483694" r:id="rId7"/>
    <p:sldLayoutId id="2147483704" r:id="rId8"/>
    <p:sldLayoutId id="2147483705" r:id="rId9"/>
  </p:sldLayoutIdLst>
  <p:txStyles>
    <p:titleStyle>
      <a:lvl1pPr algn="l" defTabSz="457200" rtl="0" eaLnBrk="1" latinLnBrk="0" hangingPunct="1">
        <a:spcBef>
          <a:spcPct val="0"/>
        </a:spcBef>
        <a:buNone/>
        <a:defRPr sz="40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1B293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1B293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1B293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1B2934"/>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1B293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example.com.some-other-site.co.uk/downloads/file.php"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hishme.com/malware-year-in-review-2016/"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01.ibm.com/marketing/iwm/dre/signup?source=urx-15763&amp;S_PKG=ov58441&amp;ce=ISM0484&amp;ct=SWG&amp;cmp=IBMSocial&amp;cm=h&amp;cr=Security&amp;ccy=US" TargetMode="External"/><Relationship Id="rId5" Type="http://schemas.openxmlformats.org/officeDocument/2006/relationships/hyperlink" Target="http://www.businessinsider.com/smartphone-theft-statistics-2014-5" TargetMode="External"/><Relationship Id="rId4" Type="http://schemas.openxmlformats.org/officeDocument/2006/relationships/hyperlink" Target="http://www.verizonenterprise.com/verizon-insights-lab/dbir/20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General Cybersecurity Awareness</a:t>
            </a:r>
          </a:p>
        </p:txBody>
      </p:sp>
    </p:spTree>
    <p:extLst>
      <p:ext uri="{BB962C8B-B14F-4D97-AF65-F5344CB8AC3E}">
        <p14:creationId xmlns:p14="http://schemas.microsoft.com/office/powerpoint/2010/main" val="131238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Best Practices: Spear Phishing</a:t>
            </a:r>
          </a:p>
        </p:txBody>
      </p:sp>
      <p:sp>
        <p:nvSpPr>
          <p:cNvPr id="5" name="Content Placeholder 4"/>
          <p:cNvSpPr>
            <a:spLocks noGrp="1"/>
          </p:cNvSpPr>
          <p:nvPr>
            <p:ph idx="1"/>
          </p:nvPr>
        </p:nvSpPr>
        <p:spPr>
          <a:xfrm>
            <a:off x="457199" y="896541"/>
            <a:ext cx="5943600" cy="3627834"/>
          </a:xfrm>
        </p:spPr>
        <p:txBody>
          <a:bodyPr/>
          <a:lstStyle/>
          <a:p>
            <a:r>
              <a:rPr lang="en-US" dirty="0"/>
              <a:t>Check the sender</a:t>
            </a:r>
          </a:p>
          <a:p>
            <a:r>
              <a:rPr lang="en-US" dirty="0"/>
              <a:t>Look out for warning signs</a:t>
            </a:r>
          </a:p>
          <a:p>
            <a:r>
              <a:rPr lang="en-US" dirty="0"/>
              <a:t>Think before you click or take action</a:t>
            </a:r>
          </a:p>
          <a:p>
            <a:r>
              <a:rPr lang="en-US" dirty="0"/>
              <a:t>Never hand over sensitive info</a:t>
            </a:r>
          </a:p>
          <a:p>
            <a:endParaRPr lang="en-US" dirty="0"/>
          </a:p>
        </p:txBody>
      </p:sp>
      <p:pic>
        <p:nvPicPr>
          <p:cNvPr id="8" name="Picture 7">
            <a:extLst>
              <a:ext uri="{FF2B5EF4-FFF2-40B4-BE49-F238E27FC236}">
                <a16:creationId xmlns:a16="http://schemas.microsoft.com/office/drawing/2014/main" id="{3050C18F-97F3-40C7-935A-4AD656D82884}"/>
              </a:ext>
            </a:extLst>
          </p:cNvPr>
          <p:cNvPicPr>
            <a:picLocks noChangeAspect="1"/>
          </p:cNvPicPr>
          <p:nvPr/>
        </p:nvPicPr>
        <p:blipFill>
          <a:blip r:embed="rId3"/>
          <a:stretch>
            <a:fillRect/>
          </a:stretch>
        </p:blipFill>
        <p:spPr>
          <a:xfrm>
            <a:off x="5943600" y="809956"/>
            <a:ext cx="2743200" cy="2743200"/>
          </a:xfrm>
          <a:prstGeom prst="rect">
            <a:avLst/>
          </a:prstGeom>
        </p:spPr>
      </p:pic>
    </p:spTree>
    <p:extLst>
      <p:ext uri="{BB962C8B-B14F-4D97-AF65-F5344CB8AC3E}">
        <p14:creationId xmlns:p14="http://schemas.microsoft.com/office/powerpoint/2010/main" val="341145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Threat: Malicious Links</a:t>
            </a:r>
          </a:p>
        </p:txBody>
      </p:sp>
      <p:sp>
        <p:nvSpPr>
          <p:cNvPr id="5" name="Content Placeholder 4"/>
          <p:cNvSpPr>
            <a:spLocks noGrp="1"/>
          </p:cNvSpPr>
          <p:nvPr>
            <p:ph idx="1"/>
          </p:nvPr>
        </p:nvSpPr>
        <p:spPr>
          <a:xfrm>
            <a:off x="457200" y="896541"/>
            <a:ext cx="5257800" cy="3627834"/>
          </a:xfrm>
        </p:spPr>
        <p:txBody>
          <a:bodyPr/>
          <a:lstStyle/>
          <a:p>
            <a:r>
              <a:rPr lang="en-US" dirty="0"/>
              <a:t>Anchor may hide true destination</a:t>
            </a:r>
          </a:p>
          <a:p>
            <a:r>
              <a:rPr lang="en-US" dirty="0"/>
              <a:t>Hacked landing pages</a:t>
            </a:r>
          </a:p>
          <a:p>
            <a:r>
              <a:rPr lang="en-US" dirty="0"/>
              <a:t>Copycat domains (exampel.com)</a:t>
            </a:r>
          </a:p>
          <a:p>
            <a:r>
              <a:rPr lang="en-US" dirty="0"/>
              <a:t>Shortened links</a:t>
            </a:r>
          </a:p>
          <a:p>
            <a:endParaRPr lang="en-US" dirty="0"/>
          </a:p>
        </p:txBody>
      </p:sp>
      <p:pic>
        <p:nvPicPr>
          <p:cNvPr id="7" name="Picture 6">
            <a:extLst>
              <a:ext uri="{FF2B5EF4-FFF2-40B4-BE49-F238E27FC236}">
                <a16:creationId xmlns:a16="http://schemas.microsoft.com/office/drawing/2014/main" id="{A3777832-3029-49AC-8B38-7CFE68F6A811}"/>
              </a:ext>
            </a:extLst>
          </p:cNvPr>
          <p:cNvPicPr>
            <a:picLocks noChangeAspect="1"/>
          </p:cNvPicPr>
          <p:nvPr/>
        </p:nvPicPr>
        <p:blipFill>
          <a:blip r:embed="rId3"/>
          <a:stretch>
            <a:fillRect/>
          </a:stretch>
        </p:blipFill>
        <p:spPr>
          <a:xfrm>
            <a:off x="5943600" y="733593"/>
            <a:ext cx="2743200" cy="3033170"/>
          </a:xfrm>
          <a:prstGeom prst="rect">
            <a:avLst/>
          </a:prstGeom>
        </p:spPr>
      </p:pic>
    </p:spTree>
    <p:extLst>
      <p:ext uri="{BB962C8B-B14F-4D97-AF65-F5344CB8AC3E}">
        <p14:creationId xmlns:p14="http://schemas.microsoft.com/office/powerpoint/2010/main" val="2202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Best Practices: Malicious Links</a:t>
            </a:r>
          </a:p>
        </p:txBody>
      </p:sp>
      <p:sp>
        <p:nvSpPr>
          <p:cNvPr id="5" name="Content Placeholder 4"/>
          <p:cNvSpPr>
            <a:spLocks noGrp="1"/>
          </p:cNvSpPr>
          <p:nvPr>
            <p:ph idx="1"/>
          </p:nvPr>
        </p:nvSpPr>
        <p:spPr>
          <a:xfrm>
            <a:off x="457200" y="896541"/>
            <a:ext cx="5943600" cy="1579030"/>
          </a:xfrm>
        </p:spPr>
        <p:txBody>
          <a:bodyPr/>
          <a:lstStyle/>
          <a:p>
            <a:r>
              <a:rPr lang="en-US" dirty="0"/>
              <a:t>Always check the destination</a:t>
            </a:r>
          </a:p>
          <a:p>
            <a:r>
              <a:rPr lang="en-US" dirty="0"/>
              <a:t>Desktop: hover over anchor</a:t>
            </a:r>
          </a:p>
          <a:p>
            <a:r>
              <a:rPr lang="en-US" dirty="0"/>
              <a:t>Mobile: hold for several seconds</a:t>
            </a:r>
          </a:p>
        </p:txBody>
      </p:sp>
      <p:sp>
        <p:nvSpPr>
          <p:cNvPr id="6" name="Title 3">
            <a:extLst>
              <a:ext uri="{FF2B5EF4-FFF2-40B4-BE49-F238E27FC236}">
                <a16:creationId xmlns:a16="http://schemas.microsoft.com/office/drawing/2014/main" id="{733ECA59-7892-455B-A807-6384AD219D39}"/>
              </a:ext>
            </a:extLst>
          </p:cNvPr>
          <p:cNvSpPr txBox="1">
            <a:spLocks/>
          </p:cNvSpPr>
          <p:nvPr/>
        </p:nvSpPr>
        <p:spPr>
          <a:xfrm>
            <a:off x="457200" y="2381344"/>
            <a:ext cx="8229600" cy="514350"/>
          </a:xfrm>
          <a:prstGeom prst="rect">
            <a:avLst/>
          </a:prstGeom>
        </p:spPr>
        <p:txBody>
          <a:bodyPr vert="horz" lIns="0" tIns="0" rIns="0" bIns="0" rtlCol="0" anchor="b">
            <a:normAutofit fontScale="97500"/>
          </a:bodyPr>
          <a:lstStyle>
            <a:lvl1pPr algn="l" defTabSz="457200" rtl="0" eaLnBrk="1" latinLnBrk="0" hangingPunct="1">
              <a:spcBef>
                <a:spcPct val="0"/>
              </a:spcBef>
              <a:buNone/>
              <a:defRPr sz="4000" b="1" kern="1200">
                <a:solidFill>
                  <a:schemeClr val="accent1"/>
                </a:solidFill>
                <a:latin typeface="+mj-lt"/>
                <a:ea typeface="+mj-ea"/>
                <a:cs typeface="+mj-cs"/>
              </a:defRPr>
            </a:lvl1pPr>
          </a:lstStyle>
          <a:p>
            <a:r>
              <a:rPr lang="en-US" sz="2800" dirty="0"/>
              <a:t>See It In Action!</a:t>
            </a:r>
          </a:p>
        </p:txBody>
      </p:sp>
      <p:sp>
        <p:nvSpPr>
          <p:cNvPr id="9" name="Content Placeholder 4">
            <a:extLst>
              <a:ext uri="{FF2B5EF4-FFF2-40B4-BE49-F238E27FC236}">
                <a16:creationId xmlns:a16="http://schemas.microsoft.com/office/drawing/2014/main" id="{1A33340E-E985-4E87-85C7-CC064C862063}"/>
              </a:ext>
            </a:extLst>
          </p:cNvPr>
          <p:cNvSpPr txBox="1">
            <a:spLocks/>
          </p:cNvSpPr>
          <p:nvPr/>
        </p:nvSpPr>
        <p:spPr>
          <a:xfrm>
            <a:off x="457200" y="3002599"/>
            <a:ext cx="5943600" cy="428859"/>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rgbClr val="1B293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1B293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1B293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1B2934"/>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1B293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hlinkClick r:id="rId3"/>
              </a:rPr>
              <a:t>https://www.example.com/totally-legit.html</a:t>
            </a:r>
            <a:endParaRPr lang="en-US" dirty="0"/>
          </a:p>
        </p:txBody>
      </p:sp>
      <p:sp>
        <p:nvSpPr>
          <p:cNvPr id="10" name="Content Placeholder 4">
            <a:extLst>
              <a:ext uri="{FF2B5EF4-FFF2-40B4-BE49-F238E27FC236}">
                <a16:creationId xmlns:a16="http://schemas.microsoft.com/office/drawing/2014/main" id="{E8BEBF5C-B2EC-49DC-9A4C-65AE5C8D5EDE}"/>
              </a:ext>
            </a:extLst>
          </p:cNvPr>
          <p:cNvSpPr txBox="1">
            <a:spLocks/>
          </p:cNvSpPr>
          <p:nvPr/>
        </p:nvSpPr>
        <p:spPr>
          <a:xfrm>
            <a:off x="457200" y="3399493"/>
            <a:ext cx="5943600" cy="428859"/>
          </a:xfrm>
          <a:prstGeom prst="rect">
            <a:avLst/>
          </a:prstGeom>
        </p:spPr>
        <p:txBody>
          <a:bodyPr vert="horz" lIns="0" tIns="0" rIns="0" bIns="0" rtlCol="0">
            <a:normAutofit fontScale="92500"/>
          </a:bodyPr>
          <a:lstStyle>
            <a:lvl1pPr marL="342900" indent="-342900" algn="l" defTabSz="457200" rtl="0" eaLnBrk="1" latinLnBrk="0" hangingPunct="1">
              <a:spcBef>
                <a:spcPct val="20000"/>
              </a:spcBef>
              <a:buFont typeface="Arial"/>
              <a:buChar char="•"/>
              <a:defRPr sz="2400" kern="1200">
                <a:solidFill>
                  <a:srgbClr val="1B293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1B293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1B293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1B2934"/>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1B293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(http://www.example.com.some-other-site.co.uk/downloads/file.php)</a:t>
            </a:r>
          </a:p>
        </p:txBody>
      </p:sp>
    </p:spTree>
    <p:extLst>
      <p:ext uri="{BB962C8B-B14F-4D97-AF65-F5344CB8AC3E}">
        <p14:creationId xmlns:p14="http://schemas.microsoft.com/office/powerpoint/2010/main" val="38753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Threat: Password Security</a:t>
            </a:r>
          </a:p>
        </p:txBody>
      </p:sp>
      <p:sp>
        <p:nvSpPr>
          <p:cNvPr id="5" name="Content Placeholder 4"/>
          <p:cNvSpPr>
            <a:spLocks noGrp="1"/>
          </p:cNvSpPr>
          <p:nvPr>
            <p:ph idx="1"/>
          </p:nvPr>
        </p:nvSpPr>
        <p:spPr>
          <a:xfrm>
            <a:off x="457200" y="896541"/>
            <a:ext cx="5257800" cy="3627834"/>
          </a:xfrm>
        </p:spPr>
        <p:txBody>
          <a:bodyPr/>
          <a:lstStyle/>
          <a:p>
            <a:r>
              <a:rPr lang="en-US" dirty="0"/>
              <a:t>Susceptible to:</a:t>
            </a:r>
          </a:p>
          <a:p>
            <a:pPr lvl="1"/>
            <a:r>
              <a:rPr lang="en-US" dirty="0"/>
              <a:t>Brute force</a:t>
            </a:r>
          </a:p>
          <a:p>
            <a:pPr lvl="1"/>
            <a:r>
              <a:rPr lang="en-US" dirty="0"/>
              <a:t>Hacking</a:t>
            </a:r>
          </a:p>
          <a:p>
            <a:pPr lvl="1"/>
            <a:r>
              <a:rPr lang="en-US" dirty="0"/>
              <a:t>Malware</a:t>
            </a:r>
          </a:p>
          <a:p>
            <a:pPr lvl="1"/>
            <a:r>
              <a:rPr lang="en-US" dirty="0"/>
              <a:t>Phishing</a:t>
            </a:r>
          </a:p>
          <a:p>
            <a:pPr lvl="1"/>
            <a:r>
              <a:rPr lang="en-US" dirty="0"/>
              <a:t>Data breach</a:t>
            </a:r>
          </a:p>
          <a:p>
            <a:endParaRPr lang="en-US" dirty="0"/>
          </a:p>
        </p:txBody>
      </p:sp>
      <p:pic>
        <p:nvPicPr>
          <p:cNvPr id="7" name="Picture 6">
            <a:extLst>
              <a:ext uri="{FF2B5EF4-FFF2-40B4-BE49-F238E27FC236}">
                <a16:creationId xmlns:a16="http://schemas.microsoft.com/office/drawing/2014/main" id="{DC803581-6FAF-4BA3-806E-5CB2DD478134}"/>
              </a:ext>
            </a:extLst>
          </p:cNvPr>
          <p:cNvPicPr>
            <a:picLocks noChangeAspect="1"/>
          </p:cNvPicPr>
          <p:nvPr/>
        </p:nvPicPr>
        <p:blipFill>
          <a:blip r:embed="rId3"/>
          <a:stretch>
            <a:fillRect/>
          </a:stretch>
        </p:blipFill>
        <p:spPr>
          <a:xfrm>
            <a:off x="5943600" y="733593"/>
            <a:ext cx="2743200" cy="3031237"/>
          </a:xfrm>
          <a:prstGeom prst="rect">
            <a:avLst/>
          </a:prstGeom>
        </p:spPr>
      </p:pic>
    </p:spTree>
    <p:extLst>
      <p:ext uri="{BB962C8B-B14F-4D97-AF65-F5344CB8AC3E}">
        <p14:creationId xmlns:p14="http://schemas.microsoft.com/office/powerpoint/2010/main" val="149622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AA7C5A5-484D-46DE-9E0F-75D01D2BEA0B}"/>
              </a:ext>
            </a:extLst>
          </p:cNvPr>
          <p:cNvGrpSpPr/>
          <p:nvPr/>
        </p:nvGrpSpPr>
        <p:grpSpPr>
          <a:xfrm>
            <a:off x="907135" y="3478302"/>
            <a:ext cx="3411222" cy="777240"/>
            <a:chOff x="5256138" y="1147445"/>
            <a:chExt cx="3411222" cy="777240"/>
          </a:xfrm>
        </p:grpSpPr>
        <p:sp>
          <p:nvSpPr>
            <p:cNvPr id="23" name="Rectangle: Rounded Corners 22">
              <a:extLst>
                <a:ext uri="{FF2B5EF4-FFF2-40B4-BE49-F238E27FC236}">
                  <a16:creationId xmlns:a16="http://schemas.microsoft.com/office/drawing/2014/main" id="{0DFF6617-C7EA-4AF7-A4F2-515C784BB454}"/>
                </a:ext>
              </a:extLst>
            </p:cNvPr>
            <p:cNvSpPr/>
            <p:nvPr/>
          </p:nvSpPr>
          <p:spPr>
            <a:xfrm>
              <a:off x="5539799" y="1261745"/>
              <a:ext cx="3127561" cy="548640"/>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3EEF87D-9387-4588-ACF9-25678C9DBCD3}"/>
                </a:ext>
              </a:extLst>
            </p:cNvPr>
            <p:cNvSpPr/>
            <p:nvPr/>
          </p:nvSpPr>
          <p:spPr>
            <a:xfrm>
              <a:off x="6156746" y="1336010"/>
              <a:ext cx="2300630" cy="400110"/>
            </a:xfrm>
            <a:prstGeom prst="rect">
              <a:avLst/>
            </a:prstGeom>
          </p:spPr>
          <p:txBody>
            <a:bodyPr wrap="square">
              <a:spAutoFit/>
            </a:bodyPr>
            <a:lstStyle/>
            <a:p>
              <a:pPr algn="ctr"/>
              <a:r>
                <a:rPr lang="en-US" sz="2000" b="1" dirty="0"/>
                <a:t>9@kj*YbM25nGnl</a:t>
              </a:r>
            </a:p>
          </p:txBody>
        </p:sp>
        <p:sp>
          <p:nvSpPr>
            <p:cNvPr id="25" name="Oval 24">
              <a:extLst>
                <a:ext uri="{FF2B5EF4-FFF2-40B4-BE49-F238E27FC236}">
                  <a16:creationId xmlns:a16="http://schemas.microsoft.com/office/drawing/2014/main" id="{B0365CAE-EBFD-4FCD-B171-4D85DB7880B0}"/>
                </a:ext>
              </a:extLst>
            </p:cNvPr>
            <p:cNvSpPr/>
            <p:nvPr/>
          </p:nvSpPr>
          <p:spPr>
            <a:xfrm>
              <a:off x="5256138" y="1147445"/>
              <a:ext cx="777240" cy="77724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a:solidFill>
                    <a:schemeClr val="tx1"/>
                  </a:solidFill>
                </a:rPr>
                <a:t>Yes</a:t>
              </a:r>
            </a:p>
          </p:txBody>
        </p:sp>
      </p:grpSp>
      <p:sp>
        <p:nvSpPr>
          <p:cNvPr id="4" name="Title 3"/>
          <p:cNvSpPr>
            <a:spLocks noGrp="1"/>
          </p:cNvSpPr>
          <p:nvPr>
            <p:ph type="title"/>
          </p:nvPr>
        </p:nvSpPr>
        <p:spPr/>
        <p:txBody>
          <a:bodyPr>
            <a:normAutofit fontScale="90000"/>
          </a:bodyPr>
          <a:lstStyle/>
          <a:p>
            <a:r>
              <a:rPr lang="en-US" dirty="0"/>
              <a:t>Best Practices: Password Security</a:t>
            </a:r>
          </a:p>
        </p:txBody>
      </p:sp>
      <p:sp>
        <p:nvSpPr>
          <p:cNvPr id="5" name="Content Placeholder 4"/>
          <p:cNvSpPr>
            <a:spLocks noGrp="1"/>
          </p:cNvSpPr>
          <p:nvPr>
            <p:ph idx="1"/>
          </p:nvPr>
        </p:nvSpPr>
        <p:spPr>
          <a:xfrm>
            <a:off x="457200" y="896541"/>
            <a:ext cx="5943600" cy="2489346"/>
          </a:xfrm>
        </p:spPr>
        <p:txBody>
          <a:bodyPr/>
          <a:lstStyle/>
          <a:p>
            <a:r>
              <a:rPr lang="en-US" dirty="0"/>
              <a:t>Effective passwords are:</a:t>
            </a:r>
          </a:p>
          <a:p>
            <a:pPr lvl="1"/>
            <a:r>
              <a:rPr lang="en-US" dirty="0"/>
              <a:t>Long</a:t>
            </a:r>
          </a:p>
          <a:p>
            <a:pPr lvl="1"/>
            <a:r>
              <a:rPr lang="en-US" dirty="0"/>
              <a:t>Complex</a:t>
            </a:r>
          </a:p>
          <a:p>
            <a:pPr lvl="1"/>
            <a:r>
              <a:rPr lang="en-US" dirty="0"/>
              <a:t>Unique</a:t>
            </a:r>
          </a:p>
          <a:p>
            <a:pPr lvl="1"/>
            <a:r>
              <a:rPr lang="en-US" dirty="0"/>
              <a:t>Rotating</a:t>
            </a:r>
          </a:p>
          <a:p>
            <a:r>
              <a:rPr lang="en-US" dirty="0"/>
              <a:t>Enable MFA where possible</a:t>
            </a:r>
          </a:p>
          <a:p>
            <a:endParaRPr lang="en-US" dirty="0"/>
          </a:p>
        </p:txBody>
      </p:sp>
      <p:grpSp>
        <p:nvGrpSpPr>
          <p:cNvPr id="27" name="Group 26">
            <a:extLst>
              <a:ext uri="{FF2B5EF4-FFF2-40B4-BE49-F238E27FC236}">
                <a16:creationId xmlns:a16="http://schemas.microsoft.com/office/drawing/2014/main" id="{4F13A0C8-382A-4A82-94AD-F775BB427457}"/>
              </a:ext>
            </a:extLst>
          </p:cNvPr>
          <p:cNvGrpSpPr/>
          <p:nvPr/>
        </p:nvGrpSpPr>
        <p:grpSpPr>
          <a:xfrm>
            <a:off x="4801586" y="3478302"/>
            <a:ext cx="3400743" cy="777240"/>
            <a:chOff x="5256138" y="2450465"/>
            <a:chExt cx="3400743" cy="777240"/>
          </a:xfrm>
        </p:grpSpPr>
        <p:sp>
          <p:nvSpPr>
            <p:cNvPr id="22" name="Rectangle: Rounded Corners 21">
              <a:extLst>
                <a:ext uri="{FF2B5EF4-FFF2-40B4-BE49-F238E27FC236}">
                  <a16:creationId xmlns:a16="http://schemas.microsoft.com/office/drawing/2014/main" id="{027EE8A3-F328-4A11-BE82-2A42EE7183E3}"/>
                </a:ext>
              </a:extLst>
            </p:cNvPr>
            <p:cNvSpPr/>
            <p:nvPr/>
          </p:nvSpPr>
          <p:spPr>
            <a:xfrm>
              <a:off x="5519500" y="2564765"/>
              <a:ext cx="3137381" cy="548640"/>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DF34EF9-C0D9-4F35-85A7-DF3A006A82A7}"/>
                </a:ext>
              </a:extLst>
            </p:cNvPr>
            <p:cNvSpPr/>
            <p:nvPr/>
          </p:nvSpPr>
          <p:spPr>
            <a:xfrm>
              <a:off x="6156746" y="2639030"/>
              <a:ext cx="2300630" cy="400110"/>
            </a:xfrm>
            <a:prstGeom prst="rect">
              <a:avLst/>
            </a:prstGeom>
          </p:spPr>
          <p:txBody>
            <a:bodyPr wrap="square">
              <a:spAutoFit/>
            </a:bodyPr>
            <a:lstStyle/>
            <a:p>
              <a:pPr algn="ctr"/>
              <a:r>
                <a:rPr lang="en-US" sz="2000" b="1" dirty="0"/>
                <a:t>p@ssw0rd12</a:t>
              </a:r>
            </a:p>
          </p:txBody>
        </p:sp>
        <p:sp>
          <p:nvSpPr>
            <p:cNvPr id="21" name="Oval 20">
              <a:extLst>
                <a:ext uri="{FF2B5EF4-FFF2-40B4-BE49-F238E27FC236}">
                  <a16:creationId xmlns:a16="http://schemas.microsoft.com/office/drawing/2014/main" id="{44F9C94E-13C4-4C21-988B-974C5B036577}"/>
                </a:ext>
              </a:extLst>
            </p:cNvPr>
            <p:cNvSpPr/>
            <p:nvPr/>
          </p:nvSpPr>
          <p:spPr>
            <a:xfrm>
              <a:off x="5256138" y="2450465"/>
              <a:ext cx="777240" cy="7772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No</a:t>
              </a:r>
            </a:p>
          </p:txBody>
        </p:sp>
      </p:grpSp>
    </p:spTree>
    <p:extLst>
      <p:ext uri="{BB962C8B-B14F-4D97-AF65-F5344CB8AC3E}">
        <p14:creationId xmlns:p14="http://schemas.microsoft.com/office/powerpoint/2010/main" val="33407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Threat: Browsing in Public</a:t>
            </a:r>
          </a:p>
        </p:txBody>
      </p:sp>
      <p:sp>
        <p:nvSpPr>
          <p:cNvPr id="5" name="Content Placeholder 4"/>
          <p:cNvSpPr>
            <a:spLocks noGrp="1"/>
          </p:cNvSpPr>
          <p:nvPr>
            <p:ph idx="1"/>
          </p:nvPr>
        </p:nvSpPr>
        <p:spPr>
          <a:xfrm>
            <a:off x="457200" y="896541"/>
            <a:ext cx="5257800" cy="3627834"/>
          </a:xfrm>
        </p:spPr>
        <p:txBody>
          <a:bodyPr/>
          <a:lstStyle/>
          <a:p>
            <a:r>
              <a:rPr lang="en-US" dirty="0"/>
              <a:t>Unsecured networks</a:t>
            </a:r>
          </a:p>
          <a:p>
            <a:pPr lvl="1"/>
            <a:r>
              <a:rPr lang="en-US" dirty="0"/>
              <a:t>“Man in the Middle”</a:t>
            </a:r>
          </a:p>
          <a:p>
            <a:r>
              <a:rPr lang="en-US" dirty="0"/>
              <a:t>Visual hacking</a:t>
            </a:r>
          </a:p>
          <a:p>
            <a:r>
              <a:rPr lang="en-US" dirty="0"/>
              <a:t>Stolen and misplaced devices</a:t>
            </a:r>
          </a:p>
          <a:p>
            <a:pPr lvl="1"/>
            <a:r>
              <a:rPr lang="en-US" b="1" dirty="0"/>
              <a:t>44%</a:t>
            </a:r>
            <a:r>
              <a:rPr lang="en-US" dirty="0"/>
              <a:t> of stolen devices were left in a public place [3]</a:t>
            </a:r>
          </a:p>
          <a:p>
            <a:endParaRPr lang="en-US" dirty="0"/>
          </a:p>
        </p:txBody>
      </p:sp>
      <p:pic>
        <p:nvPicPr>
          <p:cNvPr id="7" name="Picture 6">
            <a:extLst>
              <a:ext uri="{FF2B5EF4-FFF2-40B4-BE49-F238E27FC236}">
                <a16:creationId xmlns:a16="http://schemas.microsoft.com/office/drawing/2014/main" id="{99675EC8-9425-4D76-B2CE-8AB2290C3FEE}"/>
              </a:ext>
            </a:extLst>
          </p:cNvPr>
          <p:cNvPicPr>
            <a:picLocks noChangeAspect="1"/>
          </p:cNvPicPr>
          <p:nvPr/>
        </p:nvPicPr>
        <p:blipFill>
          <a:blip r:embed="rId3"/>
          <a:stretch>
            <a:fillRect/>
          </a:stretch>
        </p:blipFill>
        <p:spPr>
          <a:xfrm>
            <a:off x="5943600" y="733593"/>
            <a:ext cx="2743200" cy="3319273"/>
          </a:xfrm>
          <a:prstGeom prst="rect">
            <a:avLst/>
          </a:prstGeom>
        </p:spPr>
      </p:pic>
    </p:spTree>
    <p:extLst>
      <p:ext uri="{BB962C8B-B14F-4D97-AF65-F5344CB8AC3E}">
        <p14:creationId xmlns:p14="http://schemas.microsoft.com/office/powerpoint/2010/main" val="88448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Best Practices: Browsing in Public</a:t>
            </a:r>
          </a:p>
        </p:txBody>
      </p:sp>
      <p:sp>
        <p:nvSpPr>
          <p:cNvPr id="5" name="Content Placeholder 4"/>
          <p:cNvSpPr>
            <a:spLocks noGrp="1"/>
          </p:cNvSpPr>
          <p:nvPr>
            <p:ph idx="1"/>
          </p:nvPr>
        </p:nvSpPr>
        <p:spPr>
          <a:xfrm>
            <a:off x="457200" y="896541"/>
            <a:ext cx="5943600" cy="3627834"/>
          </a:xfrm>
        </p:spPr>
        <p:txBody>
          <a:bodyPr/>
          <a:lstStyle/>
          <a:p>
            <a:r>
              <a:rPr lang="en-US" dirty="0"/>
              <a:t>Avoid public wireless networks</a:t>
            </a:r>
          </a:p>
          <a:p>
            <a:r>
              <a:rPr lang="en-US" dirty="0"/>
              <a:t>Use reputable VPN</a:t>
            </a:r>
          </a:p>
          <a:p>
            <a:r>
              <a:rPr lang="en-US" dirty="0"/>
              <a:t>Be mindful of surroundings</a:t>
            </a:r>
          </a:p>
          <a:p>
            <a:r>
              <a:rPr lang="en-US" dirty="0"/>
              <a:t>Precautionary apps</a:t>
            </a:r>
          </a:p>
          <a:p>
            <a:pPr lvl="1"/>
            <a:r>
              <a:rPr lang="en-US" dirty="0"/>
              <a:t>“Find my phone”</a:t>
            </a:r>
          </a:p>
          <a:p>
            <a:pPr lvl="1"/>
            <a:r>
              <a:rPr lang="en-US" dirty="0"/>
              <a:t>“Remote wipe”</a:t>
            </a:r>
          </a:p>
          <a:p>
            <a:endParaRPr lang="en-US" dirty="0"/>
          </a:p>
        </p:txBody>
      </p:sp>
      <p:pic>
        <p:nvPicPr>
          <p:cNvPr id="7" name="Picture 6">
            <a:extLst>
              <a:ext uri="{FF2B5EF4-FFF2-40B4-BE49-F238E27FC236}">
                <a16:creationId xmlns:a16="http://schemas.microsoft.com/office/drawing/2014/main" id="{1130B733-0A3E-4EE3-B11E-304C74E77CFB}"/>
              </a:ext>
            </a:extLst>
          </p:cNvPr>
          <p:cNvPicPr>
            <a:picLocks noChangeAspect="1"/>
          </p:cNvPicPr>
          <p:nvPr/>
        </p:nvPicPr>
        <p:blipFill>
          <a:blip r:embed="rId3"/>
          <a:stretch>
            <a:fillRect/>
          </a:stretch>
        </p:blipFill>
        <p:spPr>
          <a:xfrm>
            <a:off x="6300192" y="906145"/>
            <a:ext cx="2386608" cy="3749040"/>
          </a:xfrm>
          <a:prstGeom prst="rect">
            <a:avLst/>
          </a:prstGeom>
        </p:spPr>
      </p:pic>
    </p:spTree>
    <p:extLst>
      <p:ext uri="{BB962C8B-B14F-4D97-AF65-F5344CB8AC3E}">
        <p14:creationId xmlns:p14="http://schemas.microsoft.com/office/powerpoint/2010/main" val="36077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Threat: Data Compromise</a:t>
            </a:r>
          </a:p>
        </p:txBody>
      </p:sp>
      <p:sp>
        <p:nvSpPr>
          <p:cNvPr id="5" name="Content Placeholder 4"/>
          <p:cNvSpPr>
            <a:spLocks noGrp="1"/>
          </p:cNvSpPr>
          <p:nvPr>
            <p:ph idx="1"/>
          </p:nvPr>
        </p:nvSpPr>
        <p:spPr>
          <a:xfrm>
            <a:off x="457200" y="896541"/>
            <a:ext cx="5257800" cy="3627834"/>
          </a:xfrm>
        </p:spPr>
        <p:txBody>
          <a:bodyPr/>
          <a:lstStyle/>
          <a:p>
            <a:r>
              <a:rPr lang="en-US" dirty="0"/>
              <a:t>May result from:</a:t>
            </a:r>
          </a:p>
          <a:p>
            <a:pPr lvl="1"/>
            <a:r>
              <a:rPr lang="en-US" dirty="0"/>
              <a:t>Spear phishing</a:t>
            </a:r>
          </a:p>
          <a:p>
            <a:pPr lvl="1"/>
            <a:r>
              <a:rPr lang="en-US" dirty="0"/>
              <a:t>Hacking or malware</a:t>
            </a:r>
          </a:p>
          <a:p>
            <a:pPr lvl="1"/>
            <a:r>
              <a:rPr lang="en-US" dirty="0"/>
              <a:t>Simple negligence</a:t>
            </a:r>
          </a:p>
          <a:p>
            <a:r>
              <a:rPr lang="en-US" dirty="0"/>
              <a:t>Average cost: </a:t>
            </a:r>
            <a:r>
              <a:rPr lang="en-US" b="1" dirty="0"/>
              <a:t>$3.62 MM</a:t>
            </a:r>
            <a:r>
              <a:rPr lang="en-US" dirty="0"/>
              <a:t> [4]</a:t>
            </a:r>
            <a:endParaRPr lang="en-US" b="1" dirty="0"/>
          </a:p>
          <a:p>
            <a:endParaRPr lang="en-US" dirty="0"/>
          </a:p>
        </p:txBody>
      </p:sp>
      <p:pic>
        <p:nvPicPr>
          <p:cNvPr id="8" name="Picture 7">
            <a:extLst>
              <a:ext uri="{FF2B5EF4-FFF2-40B4-BE49-F238E27FC236}">
                <a16:creationId xmlns:a16="http://schemas.microsoft.com/office/drawing/2014/main" id="{73C23A13-CC69-437D-BBD8-16584DCE320D}"/>
              </a:ext>
            </a:extLst>
          </p:cNvPr>
          <p:cNvPicPr>
            <a:picLocks noChangeAspect="1"/>
          </p:cNvPicPr>
          <p:nvPr/>
        </p:nvPicPr>
        <p:blipFill>
          <a:blip r:embed="rId3"/>
          <a:stretch>
            <a:fillRect/>
          </a:stretch>
        </p:blipFill>
        <p:spPr>
          <a:xfrm>
            <a:off x="5943600" y="733593"/>
            <a:ext cx="2743200" cy="2743200"/>
          </a:xfrm>
          <a:prstGeom prst="rect">
            <a:avLst/>
          </a:prstGeom>
        </p:spPr>
      </p:pic>
    </p:spTree>
    <p:extLst>
      <p:ext uri="{BB962C8B-B14F-4D97-AF65-F5344CB8AC3E}">
        <p14:creationId xmlns:p14="http://schemas.microsoft.com/office/powerpoint/2010/main" val="222418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Best Practices: Data Compromise</a:t>
            </a:r>
          </a:p>
        </p:txBody>
      </p:sp>
      <p:sp>
        <p:nvSpPr>
          <p:cNvPr id="5" name="Content Placeholder 4"/>
          <p:cNvSpPr>
            <a:spLocks noGrp="1"/>
          </p:cNvSpPr>
          <p:nvPr>
            <p:ph idx="1"/>
          </p:nvPr>
        </p:nvSpPr>
        <p:spPr>
          <a:xfrm>
            <a:off x="457200" y="896541"/>
            <a:ext cx="5029200" cy="3627834"/>
          </a:xfrm>
        </p:spPr>
        <p:txBody>
          <a:bodyPr>
            <a:normAutofit/>
          </a:bodyPr>
          <a:lstStyle/>
          <a:p>
            <a:r>
              <a:rPr lang="en-US" dirty="0"/>
              <a:t>Storing sensitive information:</a:t>
            </a:r>
          </a:p>
          <a:p>
            <a:pPr lvl="1"/>
            <a:r>
              <a:rPr lang="en-US" b="1" dirty="0"/>
              <a:t>Yes</a:t>
            </a:r>
            <a:r>
              <a:rPr lang="en-US" dirty="0"/>
              <a:t> to encrypted devices</a:t>
            </a:r>
          </a:p>
          <a:p>
            <a:pPr lvl="1"/>
            <a:r>
              <a:rPr lang="en-US" b="1" dirty="0"/>
              <a:t>No</a:t>
            </a:r>
            <a:r>
              <a:rPr lang="en-US" dirty="0"/>
              <a:t> to removable media (flash drives)</a:t>
            </a:r>
          </a:p>
          <a:p>
            <a:r>
              <a:rPr lang="en-US" dirty="0"/>
              <a:t>Sharing:</a:t>
            </a:r>
          </a:p>
          <a:p>
            <a:pPr lvl="1"/>
            <a:r>
              <a:rPr lang="en-US" dirty="0"/>
              <a:t>Who is authorized?</a:t>
            </a:r>
          </a:p>
          <a:p>
            <a:pPr lvl="1"/>
            <a:r>
              <a:rPr lang="en-US" dirty="0"/>
              <a:t>Check CC’s</a:t>
            </a:r>
          </a:p>
          <a:p>
            <a:pPr lvl="1"/>
            <a:r>
              <a:rPr lang="en-US" dirty="0"/>
              <a:t>Secured network?</a:t>
            </a:r>
          </a:p>
          <a:p>
            <a:r>
              <a:rPr lang="en-US" dirty="0"/>
              <a:t>Destruction:</a:t>
            </a:r>
          </a:p>
          <a:p>
            <a:pPr lvl="1"/>
            <a:r>
              <a:rPr lang="en-US" dirty="0"/>
              <a:t>Recycle bin is not enough!</a:t>
            </a:r>
          </a:p>
          <a:p>
            <a:endParaRPr lang="en-US" dirty="0"/>
          </a:p>
        </p:txBody>
      </p:sp>
      <p:pic>
        <p:nvPicPr>
          <p:cNvPr id="9" name="Picture 8">
            <a:extLst>
              <a:ext uri="{FF2B5EF4-FFF2-40B4-BE49-F238E27FC236}">
                <a16:creationId xmlns:a16="http://schemas.microsoft.com/office/drawing/2014/main" id="{43793724-3C25-4CB8-8CEE-D95FBC4ABCDA}"/>
              </a:ext>
            </a:extLst>
          </p:cNvPr>
          <p:cNvPicPr>
            <a:picLocks noChangeAspect="1"/>
          </p:cNvPicPr>
          <p:nvPr/>
        </p:nvPicPr>
        <p:blipFill>
          <a:blip r:embed="rId3"/>
          <a:stretch>
            <a:fillRect/>
          </a:stretch>
        </p:blipFill>
        <p:spPr>
          <a:xfrm>
            <a:off x="6383794" y="1125679"/>
            <a:ext cx="2303005" cy="3169558"/>
          </a:xfrm>
          <a:prstGeom prst="rect">
            <a:avLst/>
          </a:prstGeom>
        </p:spPr>
      </p:pic>
    </p:spTree>
    <p:extLst>
      <p:ext uri="{BB962C8B-B14F-4D97-AF65-F5344CB8AC3E}">
        <p14:creationId xmlns:p14="http://schemas.microsoft.com/office/powerpoint/2010/main" val="187959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049" y="564932"/>
            <a:ext cx="8229600" cy="514350"/>
          </a:xfrm>
        </p:spPr>
        <p:txBody>
          <a:bodyPr>
            <a:normAutofit fontScale="90000"/>
          </a:bodyPr>
          <a:lstStyle/>
          <a:p>
            <a:r>
              <a:rPr lang="en-US" dirty="0"/>
              <a:t>Improve Cybersecurity by Reporting Threats</a:t>
            </a:r>
          </a:p>
        </p:txBody>
      </p:sp>
      <p:sp>
        <p:nvSpPr>
          <p:cNvPr id="5" name="Content Placeholder 4"/>
          <p:cNvSpPr>
            <a:spLocks noGrp="1"/>
          </p:cNvSpPr>
          <p:nvPr>
            <p:ph idx="1"/>
          </p:nvPr>
        </p:nvSpPr>
        <p:spPr>
          <a:xfrm>
            <a:off x="457200" y="1119561"/>
            <a:ext cx="4572000" cy="3627834"/>
          </a:xfrm>
        </p:spPr>
        <p:txBody>
          <a:bodyPr/>
          <a:lstStyle/>
          <a:p>
            <a:r>
              <a:rPr lang="en-US" dirty="0"/>
              <a:t>Report any suspected threats</a:t>
            </a:r>
          </a:p>
          <a:p>
            <a:r>
              <a:rPr lang="en-US" dirty="0"/>
              <a:t>Help stop attacks</a:t>
            </a:r>
          </a:p>
          <a:p>
            <a:r>
              <a:rPr lang="en-US" dirty="0"/>
              <a:t>Protect your co-workers</a:t>
            </a:r>
          </a:p>
          <a:p>
            <a:r>
              <a:rPr lang="en-US" dirty="0"/>
              <a:t>Protect customer data</a:t>
            </a:r>
          </a:p>
        </p:txBody>
      </p:sp>
      <p:pic>
        <p:nvPicPr>
          <p:cNvPr id="6" name="Picture 5">
            <a:extLst>
              <a:ext uri="{FF2B5EF4-FFF2-40B4-BE49-F238E27FC236}">
                <a16:creationId xmlns:a16="http://schemas.microsoft.com/office/drawing/2014/main" id="{8C908337-B3FD-4D37-B577-A9D5C4319465}"/>
              </a:ext>
            </a:extLst>
          </p:cNvPr>
          <p:cNvPicPr>
            <a:picLocks noChangeAspect="1"/>
          </p:cNvPicPr>
          <p:nvPr/>
        </p:nvPicPr>
        <p:blipFill>
          <a:blip r:embed="rId3"/>
          <a:stretch>
            <a:fillRect/>
          </a:stretch>
        </p:blipFill>
        <p:spPr>
          <a:xfrm>
            <a:off x="6027175" y="274379"/>
            <a:ext cx="2659626" cy="4368098"/>
          </a:xfrm>
          <a:prstGeom prst="rect">
            <a:avLst/>
          </a:prstGeom>
        </p:spPr>
      </p:pic>
      <p:sp>
        <p:nvSpPr>
          <p:cNvPr id="7" name="TextBox 6">
            <a:extLst>
              <a:ext uri="{FF2B5EF4-FFF2-40B4-BE49-F238E27FC236}">
                <a16:creationId xmlns:a16="http://schemas.microsoft.com/office/drawing/2014/main" id="{62B05F0C-540E-4868-86D1-CB6769291B3A}"/>
              </a:ext>
            </a:extLst>
          </p:cNvPr>
          <p:cNvSpPr txBox="1"/>
          <p:nvPr/>
        </p:nvSpPr>
        <p:spPr>
          <a:xfrm>
            <a:off x="6105833" y="1730878"/>
            <a:ext cx="2438400" cy="707886"/>
          </a:xfrm>
          <a:prstGeom prst="rect">
            <a:avLst/>
          </a:prstGeom>
          <a:noFill/>
        </p:spPr>
        <p:txBody>
          <a:bodyPr wrap="square" rtlCol="0">
            <a:spAutoFit/>
          </a:bodyPr>
          <a:lstStyle/>
          <a:p>
            <a:pPr algn="ctr"/>
            <a:r>
              <a:rPr lang="en-US" sz="4000" dirty="0">
                <a:solidFill>
                  <a:srgbClr val="CD202C"/>
                </a:solidFill>
              </a:rPr>
              <a:t>Report It!</a:t>
            </a:r>
          </a:p>
        </p:txBody>
      </p:sp>
    </p:spTree>
    <p:extLst>
      <p:ext uri="{BB962C8B-B14F-4D97-AF65-F5344CB8AC3E}">
        <p14:creationId xmlns:p14="http://schemas.microsoft.com/office/powerpoint/2010/main" val="237931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Topics</a:t>
            </a:r>
          </a:p>
        </p:txBody>
      </p:sp>
      <p:sp>
        <p:nvSpPr>
          <p:cNvPr id="5" name="Content Placeholder 4"/>
          <p:cNvSpPr>
            <a:spLocks noGrp="1"/>
          </p:cNvSpPr>
          <p:nvPr>
            <p:ph idx="1"/>
          </p:nvPr>
        </p:nvSpPr>
        <p:spPr>
          <a:xfrm>
            <a:off x="457200" y="896541"/>
            <a:ext cx="4572000" cy="3627834"/>
          </a:xfrm>
        </p:spPr>
        <p:txBody>
          <a:bodyPr/>
          <a:lstStyle/>
          <a:p>
            <a:r>
              <a:rPr lang="en-US" dirty="0"/>
              <a:t>Malware</a:t>
            </a:r>
          </a:p>
          <a:p>
            <a:r>
              <a:rPr lang="en-US" dirty="0"/>
              <a:t>Spear Phishing</a:t>
            </a:r>
          </a:p>
          <a:p>
            <a:r>
              <a:rPr lang="en-US" dirty="0"/>
              <a:t>Malicious Links</a:t>
            </a:r>
          </a:p>
          <a:p>
            <a:r>
              <a:rPr lang="en-US" dirty="0"/>
              <a:t>Passwords</a:t>
            </a:r>
          </a:p>
          <a:p>
            <a:r>
              <a:rPr lang="en-US" dirty="0"/>
              <a:t>Browsing in Public</a:t>
            </a:r>
          </a:p>
          <a:p>
            <a:r>
              <a:rPr lang="en-US" dirty="0"/>
              <a:t>Data Compromise</a:t>
            </a:r>
          </a:p>
        </p:txBody>
      </p:sp>
      <p:pic>
        <p:nvPicPr>
          <p:cNvPr id="6" name="Picture 5">
            <a:extLst>
              <a:ext uri="{FF2B5EF4-FFF2-40B4-BE49-F238E27FC236}">
                <a16:creationId xmlns:a16="http://schemas.microsoft.com/office/drawing/2014/main" id="{5E775F9E-37BF-4B71-91F0-ACA08D27CF52}"/>
              </a:ext>
            </a:extLst>
          </p:cNvPr>
          <p:cNvPicPr>
            <a:picLocks noChangeAspect="1"/>
          </p:cNvPicPr>
          <p:nvPr/>
        </p:nvPicPr>
        <p:blipFill>
          <a:blip r:embed="rId3"/>
          <a:stretch>
            <a:fillRect/>
          </a:stretch>
        </p:blipFill>
        <p:spPr>
          <a:xfrm>
            <a:off x="6383795" y="1349793"/>
            <a:ext cx="2303005" cy="3302532"/>
          </a:xfrm>
          <a:prstGeom prst="rect">
            <a:avLst/>
          </a:prstGeom>
        </p:spPr>
      </p:pic>
    </p:spTree>
    <p:extLst>
      <p:ext uri="{BB962C8B-B14F-4D97-AF65-F5344CB8AC3E}">
        <p14:creationId xmlns:p14="http://schemas.microsoft.com/office/powerpoint/2010/main" val="252113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Related Resources</a:t>
            </a:r>
          </a:p>
        </p:txBody>
      </p:sp>
      <p:sp>
        <p:nvSpPr>
          <p:cNvPr id="5" name="Content Placeholder 4"/>
          <p:cNvSpPr>
            <a:spLocks noGrp="1"/>
          </p:cNvSpPr>
          <p:nvPr>
            <p:ph idx="1"/>
          </p:nvPr>
        </p:nvSpPr>
        <p:spPr>
          <a:xfrm>
            <a:off x="457200" y="896541"/>
            <a:ext cx="8229600" cy="3627834"/>
          </a:xfrm>
        </p:spPr>
        <p:txBody>
          <a:bodyPr>
            <a:normAutofit/>
          </a:bodyPr>
          <a:lstStyle/>
          <a:p>
            <a:pPr marL="0" indent="0">
              <a:buNone/>
            </a:pPr>
            <a:r>
              <a:rPr lang="en-US" sz="1100" dirty="0"/>
              <a:t>[1] – </a:t>
            </a:r>
            <a:r>
              <a:rPr lang="en-US" sz="1100" dirty="0">
                <a:hlinkClick r:id="rId3"/>
              </a:rPr>
              <a:t>Malware Year-in-Review: 2016</a:t>
            </a:r>
            <a:r>
              <a:rPr lang="en-US" sz="1100" dirty="0"/>
              <a:t>, PhishMe. </a:t>
            </a:r>
          </a:p>
          <a:p>
            <a:pPr marL="0" indent="0">
              <a:buNone/>
            </a:pPr>
            <a:r>
              <a:rPr lang="en-US" sz="1100" dirty="0"/>
              <a:t>[2] – </a:t>
            </a:r>
            <a:r>
              <a:rPr lang="en-US" sz="1100" dirty="0">
                <a:hlinkClick r:id="rId4"/>
              </a:rPr>
              <a:t>Verizon’s 2017 Data Breach Investigations Report</a:t>
            </a:r>
            <a:r>
              <a:rPr lang="en-US" sz="1100" dirty="0"/>
              <a:t>, Verizon. </a:t>
            </a:r>
          </a:p>
          <a:p>
            <a:pPr marL="0" indent="0">
              <a:buNone/>
            </a:pPr>
            <a:r>
              <a:rPr lang="en-US" sz="1100" dirty="0"/>
              <a:t>[3] – </a:t>
            </a:r>
            <a:r>
              <a:rPr lang="en-US" sz="1100" dirty="0">
                <a:hlinkClick r:id="rId5"/>
              </a:rPr>
              <a:t>People Are Willing To Go To Extreme Lengths To Retrieve Their Stolen Smartphones</a:t>
            </a:r>
            <a:r>
              <a:rPr lang="en-US" sz="1100" dirty="0"/>
              <a:t>, Business Insider. </a:t>
            </a:r>
          </a:p>
          <a:p>
            <a:pPr marL="0" indent="0">
              <a:buNone/>
            </a:pPr>
            <a:r>
              <a:rPr lang="en-US" sz="1100" dirty="0"/>
              <a:t>[4] – </a:t>
            </a:r>
            <a:r>
              <a:rPr lang="en-US" sz="1100" dirty="0" err="1">
                <a:hlinkClick r:id="rId6"/>
              </a:rPr>
              <a:t>Ponemon</a:t>
            </a:r>
            <a:r>
              <a:rPr lang="en-US" sz="1100" dirty="0">
                <a:hlinkClick r:id="rId6"/>
              </a:rPr>
              <a:t> Institute’s 2017 Cost of Data Breach Study: Global </a:t>
            </a:r>
            <a:r>
              <a:rPr lang="en-US" sz="1100">
                <a:hlinkClick r:id="rId6"/>
              </a:rPr>
              <a:t>Overview</a:t>
            </a:r>
            <a:r>
              <a:rPr lang="en-US" sz="1100"/>
              <a:t>, </a:t>
            </a:r>
            <a:r>
              <a:rPr lang="en-US" sz="1100" dirty="0" err="1"/>
              <a:t>Ponemon</a:t>
            </a:r>
            <a:r>
              <a:rPr lang="en-US" sz="1100" dirty="0"/>
              <a:t> Institute, sponsored by IBM. </a:t>
            </a:r>
          </a:p>
        </p:txBody>
      </p:sp>
    </p:spTree>
    <p:extLst>
      <p:ext uri="{BB962C8B-B14F-4D97-AF65-F5344CB8AC3E}">
        <p14:creationId xmlns:p14="http://schemas.microsoft.com/office/powerpoint/2010/main" val="247488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Threat: Malware</a:t>
            </a:r>
          </a:p>
        </p:txBody>
      </p:sp>
      <p:sp>
        <p:nvSpPr>
          <p:cNvPr id="5" name="Content Placeholder 4"/>
          <p:cNvSpPr>
            <a:spLocks noGrp="1"/>
          </p:cNvSpPr>
          <p:nvPr>
            <p:ph idx="1"/>
          </p:nvPr>
        </p:nvSpPr>
        <p:spPr>
          <a:xfrm>
            <a:off x="457200" y="896541"/>
            <a:ext cx="5093208" cy="3627834"/>
          </a:xfrm>
        </p:spPr>
        <p:txBody>
          <a:bodyPr/>
          <a:lstStyle/>
          <a:p>
            <a:r>
              <a:rPr lang="en-US" dirty="0"/>
              <a:t>Software designed to compromise a device/network</a:t>
            </a:r>
          </a:p>
          <a:p>
            <a:r>
              <a:rPr lang="en-US" dirty="0"/>
              <a:t>Examples:</a:t>
            </a:r>
          </a:p>
          <a:p>
            <a:pPr lvl="1"/>
            <a:r>
              <a:rPr lang="en-US" dirty="0"/>
              <a:t>Worm/virus</a:t>
            </a:r>
          </a:p>
          <a:p>
            <a:pPr lvl="1"/>
            <a:r>
              <a:rPr lang="en-US" dirty="0"/>
              <a:t>Botnet</a:t>
            </a:r>
          </a:p>
          <a:p>
            <a:pPr lvl="1"/>
            <a:r>
              <a:rPr lang="en-US" dirty="0"/>
              <a:t>Banking Trojan</a:t>
            </a:r>
          </a:p>
          <a:p>
            <a:pPr lvl="1"/>
            <a:r>
              <a:rPr lang="en-US" dirty="0"/>
              <a:t>Ransomware</a:t>
            </a:r>
          </a:p>
        </p:txBody>
      </p:sp>
      <p:pic>
        <p:nvPicPr>
          <p:cNvPr id="9" name="Picture 8">
            <a:extLst>
              <a:ext uri="{FF2B5EF4-FFF2-40B4-BE49-F238E27FC236}">
                <a16:creationId xmlns:a16="http://schemas.microsoft.com/office/drawing/2014/main" id="{D0C767E2-097F-4024-AAEB-989972DCDF34}"/>
              </a:ext>
            </a:extLst>
          </p:cNvPr>
          <p:cNvPicPr>
            <a:picLocks noChangeAspect="1"/>
          </p:cNvPicPr>
          <p:nvPr/>
        </p:nvPicPr>
        <p:blipFill>
          <a:blip r:embed="rId3"/>
          <a:stretch>
            <a:fillRect/>
          </a:stretch>
        </p:blipFill>
        <p:spPr>
          <a:xfrm>
            <a:off x="5943600" y="733593"/>
            <a:ext cx="2743200" cy="2743200"/>
          </a:xfrm>
          <a:prstGeom prst="rect">
            <a:avLst/>
          </a:prstGeom>
        </p:spPr>
      </p:pic>
    </p:spTree>
    <p:extLst>
      <p:ext uri="{BB962C8B-B14F-4D97-AF65-F5344CB8AC3E}">
        <p14:creationId xmlns:p14="http://schemas.microsoft.com/office/powerpoint/2010/main" val="380512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9243"/>
            <a:ext cx="8229600" cy="514350"/>
          </a:xfrm>
        </p:spPr>
        <p:txBody>
          <a:bodyPr>
            <a:normAutofit fontScale="90000"/>
          </a:bodyPr>
          <a:lstStyle/>
          <a:p>
            <a:r>
              <a:rPr lang="en-US" dirty="0"/>
              <a:t>Threat: Malware</a:t>
            </a:r>
          </a:p>
        </p:txBody>
      </p:sp>
      <p:sp>
        <p:nvSpPr>
          <p:cNvPr id="5" name="Content Placeholder 4"/>
          <p:cNvSpPr>
            <a:spLocks noGrp="1"/>
          </p:cNvSpPr>
          <p:nvPr>
            <p:ph idx="1"/>
          </p:nvPr>
        </p:nvSpPr>
        <p:spPr>
          <a:xfrm>
            <a:off x="457199" y="1226633"/>
            <a:ext cx="5274527" cy="3297741"/>
          </a:xfrm>
        </p:spPr>
        <p:txBody>
          <a:bodyPr/>
          <a:lstStyle/>
          <a:p>
            <a:r>
              <a:rPr lang="en-US" b="1" dirty="0"/>
              <a:t>Billion dollar </a:t>
            </a:r>
            <a:r>
              <a:rPr lang="en-US" dirty="0"/>
              <a:t>threat (and rising!) [1]</a:t>
            </a:r>
          </a:p>
          <a:p>
            <a:r>
              <a:rPr lang="en-US" dirty="0"/>
              <a:t>Encrypts/locks files</a:t>
            </a:r>
          </a:p>
          <a:p>
            <a:r>
              <a:rPr lang="en-US" dirty="0"/>
              <a:t>Holds files for ransom</a:t>
            </a:r>
          </a:p>
          <a:p>
            <a:r>
              <a:rPr lang="en-US" dirty="0"/>
              <a:t>Typically obtained via:</a:t>
            </a:r>
          </a:p>
          <a:p>
            <a:pPr lvl="1"/>
            <a:r>
              <a:rPr lang="en-US" dirty="0"/>
              <a:t>Spam &amp; phishing emails</a:t>
            </a:r>
          </a:p>
          <a:p>
            <a:pPr lvl="1"/>
            <a:r>
              <a:rPr lang="en-US" dirty="0"/>
              <a:t>Unpatched security vulnerabilities</a:t>
            </a:r>
          </a:p>
        </p:txBody>
      </p:sp>
      <p:pic>
        <p:nvPicPr>
          <p:cNvPr id="9" name="Picture 8">
            <a:extLst>
              <a:ext uri="{FF2B5EF4-FFF2-40B4-BE49-F238E27FC236}">
                <a16:creationId xmlns:a16="http://schemas.microsoft.com/office/drawing/2014/main" id="{D0C767E2-097F-4024-AAEB-989972DCDF34}"/>
              </a:ext>
            </a:extLst>
          </p:cNvPr>
          <p:cNvPicPr>
            <a:picLocks noChangeAspect="1"/>
          </p:cNvPicPr>
          <p:nvPr/>
        </p:nvPicPr>
        <p:blipFill>
          <a:blip r:embed="rId3"/>
          <a:stretch>
            <a:fillRect/>
          </a:stretch>
        </p:blipFill>
        <p:spPr>
          <a:xfrm>
            <a:off x="5943600" y="733593"/>
            <a:ext cx="2743200" cy="2743200"/>
          </a:xfrm>
          <a:prstGeom prst="rect">
            <a:avLst/>
          </a:prstGeom>
        </p:spPr>
      </p:pic>
      <p:sp>
        <p:nvSpPr>
          <p:cNvPr id="6" name="Content Placeholder 4">
            <a:extLst>
              <a:ext uri="{FF2B5EF4-FFF2-40B4-BE49-F238E27FC236}">
                <a16:creationId xmlns:a16="http://schemas.microsoft.com/office/drawing/2014/main" id="{E45E3C36-1CFB-4539-9FA4-93A5DCEEE2B7}"/>
              </a:ext>
            </a:extLst>
          </p:cNvPr>
          <p:cNvSpPr txBox="1">
            <a:spLocks/>
          </p:cNvSpPr>
          <p:nvPr/>
        </p:nvSpPr>
        <p:spPr>
          <a:xfrm>
            <a:off x="457198" y="738036"/>
            <a:ext cx="5943600" cy="48859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rgbClr val="1B293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1B293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1B293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1B2934"/>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1B293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Ransomware</a:t>
            </a:r>
          </a:p>
        </p:txBody>
      </p:sp>
    </p:spTree>
    <p:extLst>
      <p:ext uri="{BB962C8B-B14F-4D97-AF65-F5344CB8AC3E}">
        <p14:creationId xmlns:p14="http://schemas.microsoft.com/office/powerpoint/2010/main" val="21140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5866469-8509-4EDC-B9D1-4E4A7A2A358B}"/>
              </a:ext>
            </a:extLst>
          </p:cNvPr>
          <p:cNvSpPr>
            <a:spLocks noGrp="1"/>
          </p:cNvSpPr>
          <p:nvPr>
            <p:ph type="title"/>
          </p:nvPr>
        </p:nvSpPr>
        <p:spPr>
          <a:xfrm>
            <a:off x="457200" y="219243"/>
            <a:ext cx="8229600" cy="514350"/>
          </a:xfrm>
        </p:spPr>
        <p:txBody>
          <a:bodyPr>
            <a:normAutofit fontScale="90000"/>
          </a:bodyPr>
          <a:lstStyle/>
          <a:p>
            <a:r>
              <a:rPr lang="en-US" dirty="0"/>
              <a:t>Threat: Malware</a:t>
            </a:r>
          </a:p>
        </p:txBody>
      </p:sp>
      <p:sp>
        <p:nvSpPr>
          <p:cNvPr id="19" name="Content Placeholder 4">
            <a:extLst>
              <a:ext uri="{FF2B5EF4-FFF2-40B4-BE49-F238E27FC236}">
                <a16:creationId xmlns:a16="http://schemas.microsoft.com/office/drawing/2014/main" id="{B29AD370-C9AC-4C8E-812E-4F1075851084}"/>
              </a:ext>
            </a:extLst>
          </p:cNvPr>
          <p:cNvSpPr txBox="1">
            <a:spLocks/>
          </p:cNvSpPr>
          <p:nvPr/>
        </p:nvSpPr>
        <p:spPr>
          <a:xfrm>
            <a:off x="457198" y="738036"/>
            <a:ext cx="5943600" cy="48859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rgbClr val="1B293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1B293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1B293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1B2934"/>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1B293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Ransomware</a:t>
            </a:r>
          </a:p>
        </p:txBody>
      </p:sp>
      <p:pic>
        <p:nvPicPr>
          <p:cNvPr id="20" name="Content Placeholder 2">
            <a:extLst>
              <a:ext uri="{FF2B5EF4-FFF2-40B4-BE49-F238E27FC236}">
                <a16:creationId xmlns:a16="http://schemas.microsoft.com/office/drawing/2014/main" id="{6EC3E60A-A402-43E0-87FA-7DD50BC1874C}"/>
              </a:ext>
            </a:extLst>
          </p:cNvPr>
          <p:cNvPicPr>
            <a:picLocks noGrp="1" noChangeAspect="1"/>
          </p:cNvPicPr>
          <p:nvPr>
            <p:ph idx="1"/>
          </p:nvPr>
        </p:nvPicPr>
        <p:blipFill>
          <a:blip r:embed="rId3"/>
          <a:stretch>
            <a:fillRect/>
          </a:stretch>
        </p:blipFill>
        <p:spPr>
          <a:xfrm>
            <a:off x="1374863" y="1489653"/>
            <a:ext cx="6394273" cy="2468880"/>
          </a:xfrm>
        </p:spPr>
      </p:pic>
      <p:sp>
        <p:nvSpPr>
          <p:cNvPr id="21" name="Oval 20">
            <a:extLst>
              <a:ext uri="{FF2B5EF4-FFF2-40B4-BE49-F238E27FC236}">
                <a16:creationId xmlns:a16="http://schemas.microsoft.com/office/drawing/2014/main" id="{53D6D71D-CFFB-4DDB-A0C8-46A622967FE3}"/>
              </a:ext>
            </a:extLst>
          </p:cNvPr>
          <p:cNvSpPr/>
          <p:nvPr/>
        </p:nvSpPr>
        <p:spPr>
          <a:xfrm>
            <a:off x="1823079" y="1259682"/>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2" name="Oval 21">
            <a:extLst>
              <a:ext uri="{FF2B5EF4-FFF2-40B4-BE49-F238E27FC236}">
                <a16:creationId xmlns:a16="http://schemas.microsoft.com/office/drawing/2014/main" id="{3B5DC680-905F-43FC-9164-C0B289D25A2F}"/>
              </a:ext>
            </a:extLst>
          </p:cNvPr>
          <p:cNvSpPr/>
          <p:nvPr/>
        </p:nvSpPr>
        <p:spPr>
          <a:xfrm>
            <a:off x="599769" y="2839065"/>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cxnSp>
        <p:nvCxnSpPr>
          <p:cNvPr id="23" name="Straight Connector 22">
            <a:extLst>
              <a:ext uri="{FF2B5EF4-FFF2-40B4-BE49-F238E27FC236}">
                <a16:creationId xmlns:a16="http://schemas.microsoft.com/office/drawing/2014/main" id="{711CDAEB-CF83-4E77-A8A7-1C8370CB8FF9}"/>
              </a:ext>
            </a:extLst>
          </p:cNvPr>
          <p:cNvCxnSpPr>
            <a:cxnSpLocks/>
            <a:stCxn id="21" idx="4"/>
          </p:cNvCxnSpPr>
          <p:nvPr/>
        </p:nvCxnSpPr>
        <p:spPr>
          <a:xfrm>
            <a:off x="2051679" y="1716882"/>
            <a:ext cx="0" cy="4560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333AF70-5DBD-403B-816F-FB83C37CD4B4}"/>
              </a:ext>
            </a:extLst>
          </p:cNvPr>
          <p:cNvCxnSpPr>
            <a:cxnSpLocks/>
            <a:stCxn id="22" idx="6"/>
          </p:cNvCxnSpPr>
          <p:nvPr/>
        </p:nvCxnSpPr>
        <p:spPr>
          <a:xfrm>
            <a:off x="1056969" y="3067665"/>
            <a:ext cx="4277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29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Best Practices: Malware</a:t>
            </a:r>
          </a:p>
        </p:txBody>
      </p:sp>
      <p:sp>
        <p:nvSpPr>
          <p:cNvPr id="5" name="Content Placeholder 4"/>
          <p:cNvSpPr>
            <a:spLocks noGrp="1"/>
          </p:cNvSpPr>
          <p:nvPr>
            <p:ph idx="1"/>
          </p:nvPr>
        </p:nvSpPr>
        <p:spPr>
          <a:xfrm>
            <a:off x="457198" y="896541"/>
            <a:ext cx="5943600" cy="3627834"/>
          </a:xfrm>
        </p:spPr>
        <p:txBody>
          <a:bodyPr/>
          <a:lstStyle/>
          <a:p>
            <a:r>
              <a:rPr lang="en-US" dirty="0"/>
              <a:t>Learn to identify phishing emails</a:t>
            </a:r>
          </a:p>
          <a:p>
            <a:r>
              <a:rPr lang="en-US" dirty="0"/>
              <a:t>Exercise caution with links</a:t>
            </a:r>
          </a:p>
          <a:p>
            <a:r>
              <a:rPr lang="en-US" dirty="0"/>
              <a:t>Do not download suspicious files</a:t>
            </a:r>
          </a:p>
          <a:p>
            <a:r>
              <a:rPr lang="en-US" dirty="0"/>
              <a:t>Keep software up-to-date</a:t>
            </a:r>
          </a:p>
          <a:p>
            <a:r>
              <a:rPr lang="en-US" dirty="0"/>
              <a:t>Back files up regularly</a:t>
            </a:r>
          </a:p>
          <a:p>
            <a:endParaRPr lang="en-US" dirty="0"/>
          </a:p>
          <a:p>
            <a:endParaRPr lang="en-US" dirty="0"/>
          </a:p>
        </p:txBody>
      </p:sp>
      <p:pic>
        <p:nvPicPr>
          <p:cNvPr id="7" name="Picture 6">
            <a:extLst>
              <a:ext uri="{FF2B5EF4-FFF2-40B4-BE49-F238E27FC236}">
                <a16:creationId xmlns:a16="http://schemas.microsoft.com/office/drawing/2014/main" id="{C5E401A8-3266-4C2B-885C-D008E5F87D5F}"/>
              </a:ext>
            </a:extLst>
          </p:cNvPr>
          <p:cNvPicPr>
            <a:picLocks noChangeAspect="1"/>
          </p:cNvPicPr>
          <p:nvPr/>
        </p:nvPicPr>
        <p:blipFill>
          <a:blip r:embed="rId3"/>
          <a:stretch>
            <a:fillRect/>
          </a:stretch>
        </p:blipFill>
        <p:spPr>
          <a:xfrm>
            <a:off x="5943600" y="733593"/>
            <a:ext cx="2743200" cy="2743200"/>
          </a:xfrm>
          <a:prstGeom prst="rect">
            <a:avLst/>
          </a:prstGeom>
        </p:spPr>
      </p:pic>
    </p:spTree>
    <p:extLst>
      <p:ext uri="{BB962C8B-B14F-4D97-AF65-F5344CB8AC3E}">
        <p14:creationId xmlns:p14="http://schemas.microsoft.com/office/powerpoint/2010/main" val="297493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Threat: Spear Phishing</a:t>
            </a:r>
          </a:p>
        </p:txBody>
      </p:sp>
      <p:sp>
        <p:nvSpPr>
          <p:cNvPr id="5" name="Content Placeholder 4"/>
          <p:cNvSpPr>
            <a:spLocks noGrp="1"/>
          </p:cNvSpPr>
          <p:nvPr>
            <p:ph idx="1"/>
          </p:nvPr>
        </p:nvSpPr>
        <p:spPr>
          <a:xfrm>
            <a:off x="457200" y="896541"/>
            <a:ext cx="5638800" cy="3627834"/>
          </a:xfrm>
        </p:spPr>
        <p:txBody>
          <a:bodyPr/>
          <a:lstStyle/>
          <a:p>
            <a:r>
              <a:rPr lang="en-US" dirty="0"/>
              <a:t>Common cause of data breaches</a:t>
            </a:r>
          </a:p>
          <a:p>
            <a:r>
              <a:rPr lang="en-US" dirty="0"/>
              <a:t>Targeted emails</a:t>
            </a:r>
          </a:p>
          <a:p>
            <a:r>
              <a:rPr lang="en-US" dirty="0"/>
              <a:t>Sent to small groups or individuals</a:t>
            </a:r>
          </a:p>
          <a:p>
            <a:r>
              <a:rPr lang="en-US" dirty="0"/>
              <a:t>Use social engineering tactics</a:t>
            </a:r>
          </a:p>
          <a:p>
            <a:r>
              <a:rPr lang="en-US" b="1" dirty="0"/>
              <a:t>90+ percent </a:t>
            </a:r>
            <a:r>
              <a:rPr lang="en-US" dirty="0"/>
              <a:t>of incidents/breaches [2]</a:t>
            </a:r>
          </a:p>
          <a:p>
            <a:pPr marL="0" indent="0">
              <a:buNone/>
            </a:pPr>
            <a:endParaRPr lang="en-US" dirty="0"/>
          </a:p>
        </p:txBody>
      </p:sp>
      <p:pic>
        <p:nvPicPr>
          <p:cNvPr id="6" name="Picture 5">
            <a:extLst>
              <a:ext uri="{FF2B5EF4-FFF2-40B4-BE49-F238E27FC236}">
                <a16:creationId xmlns:a16="http://schemas.microsoft.com/office/drawing/2014/main" id="{6A7C00F3-8FD1-45D0-9DE3-64953B8DA21F}"/>
              </a:ext>
            </a:extLst>
          </p:cNvPr>
          <p:cNvPicPr>
            <a:picLocks noChangeAspect="1"/>
          </p:cNvPicPr>
          <p:nvPr/>
        </p:nvPicPr>
        <p:blipFill>
          <a:blip r:embed="rId3"/>
          <a:stretch>
            <a:fillRect/>
          </a:stretch>
        </p:blipFill>
        <p:spPr>
          <a:xfrm>
            <a:off x="6088273" y="733593"/>
            <a:ext cx="2598527" cy="2743200"/>
          </a:xfrm>
          <a:prstGeom prst="rect">
            <a:avLst/>
          </a:prstGeom>
        </p:spPr>
      </p:pic>
    </p:spTree>
    <p:extLst>
      <p:ext uri="{BB962C8B-B14F-4D97-AF65-F5344CB8AC3E}">
        <p14:creationId xmlns:p14="http://schemas.microsoft.com/office/powerpoint/2010/main" val="55753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of a Spear Phishing Email</a:t>
            </a:r>
          </a:p>
        </p:txBody>
      </p:sp>
      <p:pic>
        <p:nvPicPr>
          <p:cNvPr id="3" name="Content Placeholder 2">
            <a:extLst>
              <a:ext uri="{FF2B5EF4-FFF2-40B4-BE49-F238E27FC236}">
                <a16:creationId xmlns:a16="http://schemas.microsoft.com/office/drawing/2014/main" id="{4F6F6846-F984-4502-A77F-EB635751AD2D}"/>
              </a:ext>
            </a:extLst>
          </p:cNvPr>
          <p:cNvPicPr>
            <a:picLocks noGrp="1" noChangeAspect="1"/>
          </p:cNvPicPr>
          <p:nvPr>
            <p:ph idx="1"/>
          </p:nvPr>
        </p:nvPicPr>
        <p:blipFill>
          <a:blip r:embed="rId3"/>
          <a:stretch>
            <a:fillRect/>
          </a:stretch>
        </p:blipFill>
        <p:spPr>
          <a:xfrm>
            <a:off x="546410" y="1252636"/>
            <a:ext cx="8140390" cy="2641766"/>
          </a:xfrm>
          <a:ln>
            <a:solidFill>
              <a:schemeClr val="tx1"/>
            </a:solidFill>
          </a:ln>
        </p:spPr>
      </p:pic>
      <p:sp>
        <p:nvSpPr>
          <p:cNvPr id="7" name="Oval 6">
            <a:extLst>
              <a:ext uri="{FF2B5EF4-FFF2-40B4-BE49-F238E27FC236}">
                <a16:creationId xmlns:a16="http://schemas.microsoft.com/office/drawing/2014/main" id="{10E304BC-6136-4105-B71D-2A4884133376}"/>
              </a:ext>
            </a:extLst>
          </p:cNvPr>
          <p:cNvSpPr/>
          <p:nvPr/>
        </p:nvSpPr>
        <p:spPr>
          <a:xfrm>
            <a:off x="4094054" y="1561054"/>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9" name="Oval 8">
            <a:extLst>
              <a:ext uri="{FF2B5EF4-FFF2-40B4-BE49-F238E27FC236}">
                <a16:creationId xmlns:a16="http://schemas.microsoft.com/office/drawing/2014/main" id="{AB73DBA1-3730-48CA-9698-9FC2F882F7D5}"/>
              </a:ext>
            </a:extLst>
          </p:cNvPr>
          <p:cNvSpPr/>
          <p:nvPr/>
        </p:nvSpPr>
        <p:spPr>
          <a:xfrm>
            <a:off x="4666786" y="2378372"/>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11" name="Oval 10">
            <a:extLst>
              <a:ext uri="{FF2B5EF4-FFF2-40B4-BE49-F238E27FC236}">
                <a16:creationId xmlns:a16="http://schemas.microsoft.com/office/drawing/2014/main" id="{FCAD9522-C97E-46A5-A309-5714FC7AA127}"/>
              </a:ext>
            </a:extLst>
          </p:cNvPr>
          <p:cNvSpPr/>
          <p:nvPr/>
        </p:nvSpPr>
        <p:spPr>
          <a:xfrm>
            <a:off x="7950819" y="1561054"/>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cxnSp>
        <p:nvCxnSpPr>
          <p:cNvPr id="12" name="Straight Connector 11">
            <a:extLst>
              <a:ext uri="{FF2B5EF4-FFF2-40B4-BE49-F238E27FC236}">
                <a16:creationId xmlns:a16="http://schemas.microsoft.com/office/drawing/2014/main" id="{23BC2C81-C248-4063-95A1-D4E046278650}"/>
              </a:ext>
            </a:extLst>
          </p:cNvPr>
          <p:cNvCxnSpPr>
            <a:cxnSpLocks/>
            <a:stCxn id="9" idx="2"/>
          </p:cNvCxnSpPr>
          <p:nvPr/>
        </p:nvCxnSpPr>
        <p:spPr>
          <a:xfrm flipH="1" flipV="1">
            <a:off x="3969836" y="2344920"/>
            <a:ext cx="696950" cy="262052"/>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B80357D3-0E50-4A72-A2F3-92528837F766}"/>
              </a:ext>
            </a:extLst>
          </p:cNvPr>
          <p:cNvSpPr/>
          <p:nvPr/>
        </p:nvSpPr>
        <p:spPr>
          <a:xfrm>
            <a:off x="4666786" y="3208484"/>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cxnSp>
        <p:nvCxnSpPr>
          <p:cNvPr id="17" name="Straight Connector 16">
            <a:extLst>
              <a:ext uri="{FF2B5EF4-FFF2-40B4-BE49-F238E27FC236}">
                <a16:creationId xmlns:a16="http://schemas.microsoft.com/office/drawing/2014/main" id="{B15FD10C-7D10-4766-AE7C-DB4B9C80B72E}"/>
              </a:ext>
            </a:extLst>
          </p:cNvPr>
          <p:cNvCxnSpPr>
            <a:cxnSpLocks/>
            <a:stCxn id="16" idx="6"/>
          </p:cNvCxnSpPr>
          <p:nvPr/>
        </p:nvCxnSpPr>
        <p:spPr>
          <a:xfrm flipV="1">
            <a:off x="5123986" y="3056082"/>
            <a:ext cx="688862" cy="381002"/>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B350F15E-8851-40A3-BD48-BC0DD7477979}"/>
              </a:ext>
            </a:extLst>
          </p:cNvPr>
          <p:cNvSpPr/>
          <p:nvPr/>
        </p:nvSpPr>
        <p:spPr>
          <a:xfrm>
            <a:off x="306657" y="2487097"/>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Tree>
    <p:extLst>
      <p:ext uri="{BB962C8B-B14F-4D97-AF65-F5344CB8AC3E}">
        <p14:creationId xmlns:p14="http://schemas.microsoft.com/office/powerpoint/2010/main" val="120145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Threat: Spear Phishing</a:t>
            </a:r>
          </a:p>
        </p:txBody>
      </p:sp>
      <p:pic>
        <p:nvPicPr>
          <p:cNvPr id="6" name="Picture 5">
            <a:extLst>
              <a:ext uri="{FF2B5EF4-FFF2-40B4-BE49-F238E27FC236}">
                <a16:creationId xmlns:a16="http://schemas.microsoft.com/office/drawing/2014/main" id="{6A7C00F3-8FD1-45D0-9DE3-64953B8DA21F}"/>
              </a:ext>
            </a:extLst>
          </p:cNvPr>
          <p:cNvPicPr>
            <a:picLocks noChangeAspect="1"/>
          </p:cNvPicPr>
          <p:nvPr/>
        </p:nvPicPr>
        <p:blipFill>
          <a:blip r:embed="rId3"/>
          <a:stretch>
            <a:fillRect/>
          </a:stretch>
        </p:blipFill>
        <p:spPr>
          <a:xfrm>
            <a:off x="5303520" y="1226634"/>
            <a:ext cx="3383280" cy="1425728"/>
          </a:xfrm>
          <a:prstGeom prst="rect">
            <a:avLst/>
          </a:prstGeom>
        </p:spPr>
      </p:pic>
      <p:sp>
        <p:nvSpPr>
          <p:cNvPr id="9" name="Content Placeholder 4">
            <a:extLst>
              <a:ext uri="{FF2B5EF4-FFF2-40B4-BE49-F238E27FC236}">
                <a16:creationId xmlns:a16="http://schemas.microsoft.com/office/drawing/2014/main" id="{9DBD9E7D-8686-4EDF-930A-90533257EE02}"/>
              </a:ext>
            </a:extLst>
          </p:cNvPr>
          <p:cNvSpPr txBox="1">
            <a:spLocks/>
          </p:cNvSpPr>
          <p:nvPr/>
        </p:nvSpPr>
        <p:spPr>
          <a:xfrm>
            <a:off x="457199" y="1226633"/>
            <a:ext cx="4728117" cy="3297741"/>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rgbClr val="1B293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1B293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1B293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1B2934"/>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1B293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Solicits wire transfer</a:t>
            </a:r>
          </a:p>
          <a:p>
            <a:r>
              <a:rPr lang="en-US" dirty="0"/>
              <a:t>Impersonates executive, vendor, or supplier</a:t>
            </a:r>
          </a:p>
          <a:p>
            <a:r>
              <a:rPr lang="en-US" dirty="0"/>
              <a:t>Resembles spear phishing</a:t>
            </a:r>
          </a:p>
          <a:p>
            <a:r>
              <a:rPr lang="en-US" dirty="0"/>
              <a:t>Targets financial officers</a:t>
            </a:r>
          </a:p>
        </p:txBody>
      </p:sp>
      <p:sp>
        <p:nvSpPr>
          <p:cNvPr id="10" name="Content Placeholder 4">
            <a:extLst>
              <a:ext uri="{FF2B5EF4-FFF2-40B4-BE49-F238E27FC236}">
                <a16:creationId xmlns:a16="http://schemas.microsoft.com/office/drawing/2014/main" id="{CA1A9809-FF7D-4D69-AEAA-864AA17B78BF}"/>
              </a:ext>
            </a:extLst>
          </p:cNvPr>
          <p:cNvSpPr txBox="1">
            <a:spLocks/>
          </p:cNvSpPr>
          <p:nvPr/>
        </p:nvSpPr>
        <p:spPr>
          <a:xfrm>
            <a:off x="457198" y="738036"/>
            <a:ext cx="5943600" cy="48859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rgbClr val="1B293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1B293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1B293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1B2934"/>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1B293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Business Email Compromise</a:t>
            </a:r>
          </a:p>
        </p:txBody>
      </p:sp>
    </p:spTree>
    <p:extLst>
      <p:ext uri="{BB962C8B-B14F-4D97-AF65-F5344CB8AC3E}">
        <p14:creationId xmlns:p14="http://schemas.microsoft.com/office/powerpoint/2010/main" val="1064033599"/>
      </p:ext>
    </p:extLst>
  </p:cSld>
  <p:clrMapOvr>
    <a:masterClrMapping/>
  </p:clrMapOvr>
</p:sld>
</file>

<file path=ppt/theme/theme1.xml><?xml version="1.0" encoding="utf-8"?>
<a:theme xmlns:a="http://schemas.openxmlformats.org/drawingml/2006/main" name="Office Theme">
  <a:themeElements>
    <a:clrScheme name="Phishme">
      <a:dk1>
        <a:srgbClr val="1B2934"/>
      </a:dk1>
      <a:lt1>
        <a:srgbClr val="FFFFFF"/>
      </a:lt1>
      <a:dk2>
        <a:srgbClr val="999999"/>
      </a:dk2>
      <a:lt2>
        <a:srgbClr val="CDCDCD"/>
      </a:lt2>
      <a:accent1>
        <a:srgbClr val="D82026"/>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90BF82EDB64342A89D057B74F4F91C" ma:contentTypeVersion="8" ma:contentTypeDescription="Create a new document." ma:contentTypeScope="" ma:versionID="bab0bf7e0fd38ad23bd30fa717354832">
  <xsd:schema xmlns:xsd="http://www.w3.org/2001/XMLSchema" xmlns:xs="http://www.w3.org/2001/XMLSchema" xmlns:p="http://schemas.microsoft.com/office/2006/metadata/properties" xmlns:ns1="http://schemas.microsoft.com/sharepoint/v3" xmlns:ns2="e3ec99f7-fd2b-4808-af45-39aedff810b3" xmlns:ns3="d33017a2-3404-4b98-a786-b20e247efded" targetNamespace="http://schemas.microsoft.com/office/2006/metadata/properties" ma:root="true" ma:fieldsID="8e6a14bd84ac57ebd9130f835e05226e" ns1:_="" ns2:_="" ns3:_="">
    <xsd:import namespace="http://schemas.microsoft.com/sharepoint/v3"/>
    <xsd:import namespace="e3ec99f7-fd2b-4808-af45-39aedff810b3"/>
    <xsd:import namespace="d33017a2-3404-4b98-a786-b20e247efd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ec99f7-fd2b-4808-af45-39aedff810b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3017a2-3404-4b98-a786-b20e247efde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F4F9E-63E3-485D-9B47-D17ADF48CF37}">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bc239530-9d48-4fd3-8b85-803f1ffbd192"/>
    <ds:schemaRef ds:uri="http://schemas.microsoft.com/office/infopath/2007/PartnerControls"/>
    <ds:schemaRef ds:uri="http://purl.org/dc/elements/1.1/"/>
    <ds:schemaRef ds:uri="729df9ea-39c4-41e3-a966-042c3c436e52"/>
    <ds:schemaRef ds:uri="http://www.w3.org/XML/1998/namespace"/>
    <ds:schemaRef ds:uri="http://purl.org/dc/dcmitype/"/>
  </ds:schemaRefs>
</ds:datastoreItem>
</file>

<file path=customXml/itemProps2.xml><?xml version="1.0" encoding="utf-8"?>
<ds:datastoreItem xmlns:ds="http://schemas.openxmlformats.org/officeDocument/2006/customXml" ds:itemID="{0E9D47DB-DFDA-4AEB-B972-0BC25F9BF035}">
  <ds:schemaRefs>
    <ds:schemaRef ds:uri="http://schemas.microsoft.com/sharepoint/v3/contenttype/forms"/>
  </ds:schemaRefs>
</ds:datastoreItem>
</file>

<file path=customXml/itemProps3.xml><?xml version="1.0" encoding="utf-8"?>
<ds:datastoreItem xmlns:ds="http://schemas.openxmlformats.org/officeDocument/2006/customXml" ds:itemID="{68967AF8-060C-41D1-B746-063B950E41F4}"/>
</file>

<file path=docProps/app.xml><?xml version="1.0" encoding="utf-8"?>
<Properties xmlns="http://schemas.openxmlformats.org/officeDocument/2006/extended-properties" xmlns:vt="http://schemas.openxmlformats.org/officeDocument/2006/docPropsVTypes">
  <Template>PhishMe 2014 v1</Template>
  <TotalTime>10233</TotalTime>
  <Words>2370</Words>
  <Application>Microsoft Office PowerPoint</Application>
  <PresentationFormat>On-screen Show (16:9)</PresentationFormat>
  <Paragraphs>315</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General Cybersecurity Awareness</vt:lpstr>
      <vt:lpstr>Topics</vt:lpstr>
      <vt:lpstr>Threat: Malware</vt:lpstr>
      <vt:lpstr>Threat: Malware</vt:lpstr>
      <vt:lpstr>Threat: Malware</vt:lpstr>
      <vt:lpstr>Best Practices: Malware</vt:lpstr>
      <vt:lpstr>Threat: Spear Phishing</vt:lpstr>
      <vt:lpstr>Example of a Spear Phishing Email</vt:lpstr>
      <vt:lpstr>Threat: Spear Phishing</vt:lpstr>
      <vt:lpstr>Best Practices: Spear Phishing</vt:lpstr>
      <vt:lpstr>Threat: Malicious Links</vt:lpstr>
      <vt:lpstr>Best Practices: Malicious Links</vt:lpstr>
      <vt:lpstr>Threat: Password Security</vt:lpstr>
      <vt:lpstr>Best Practices: Password Security</vt:lpstr>
      <vt:lpstr>Threat: Browsing in Public</vt:lpstr>
      <vt:lpstr>Best Practices: Browsing in Public</vt:lpstr>
      <vt:lpstr>Threat: Data Compromise</vt:lpstr>
      <vt:lpstr>Best Practices: Data Compromise</vt:lpstr>
      <vt:lpstr>Improve Cybersecurity by Reporting Threats</vt:lpstr>
      <vt:lpstr>Related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 Bergenson</dc:creator>
  <cp:keywords/>
  <dc:description/>
  <cp:lastModifiedBy>Tiffany Hamilton</cp:lastModifiedBy>
  <cp:revision>251</cp:revision>
  <dcterms:created xsi:type="dcterms:W3CDTF">2014-01-13T06:05:06Z</dcterms:created>
  <dcterms:modified xsi:type="dcterms:W3CDTF">2017-09-07T23:04:55Z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0x0101001290BF82EDB64342A89D057B74F4F91C</vt:lpwstr>
  </property>
</Properties>
</file>